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8288000" cy="10287000"/>
  <p:notesSz cx="6858000" cy="9144000"/>
  <p:embeddedFontLst>
    <p:embeddedFont>
      <p:font typeface="Barlow Bold" panose="020B0604020202020204" charset="-94"/>
      <p:regular r:id="rId24"/>
    </p:embeddedFont>
    <p:embeddedFont>
      <p:font typeface="Barlow Medium" panose="020B0604020202020204" charset="-94"/>
      <p:regular r:id="rId25"/>
    </p:embeddedFont>
    <p:embeddedFont>
      <p:font typeface="Libre Baskerville Bold" panose="020B0604020202020204" charset="0"/>
      <p:regular r:id="rId26"/>
    </p:embeddedFont>
    <p:embeddedFont>
      <p:font typeface="DM Sans Bold" panose="020B0604020202020204" charset="-94"/>
      <p:regular r:id="rId27"/>
    </p:embeddedFont>
    <p:embeddedFont>
      <p:font typeface="DM Sans" panose="020B0604020202020204" charset="-94"/>
      <p:regular r:id="rId28"/>
    </p:embeddedFont>
    <p:embeddedFont>
      <p:font typeface="Libre Baskerville Italics" panose="020B0604020202020204" charset="0"/>
      <p:regular r:id="rId29"/>
    </p:embeddedFont>
    <p:embeddedFont>
      <p:font typeface="Open Sans" panose="020B0604020202020204" charset="0"/>
      <p:regular r:id="rId30"/>
    </p:embeddedFont>
    <p:embeddedFont>
      <p:font typeface="Barlow SemiCondensed Bold Bold" panose="020B0604020202020204" charset="-94"/>
      <p:regular r:id="rId31"/>
    </p:embeddedFont>
    <p:embeddedFont>
      <p:font typeface="Open Sans Bold" panose="020B0604020202020204" charset="0"/>
      <p:regular r:id="rId32"/>
    </p:embeddedFont>
    <p:embeddedFont>
      <p:font typeface="Calibri" panose="020F0502020204030204" pitchFamily="34" charset="0"/>
      <p:regular r:id="rId33"/>
      <p:bold r:id="rId34"/>
      <p:italic r:id="rId35"/>
      <p:boldItalic r:id="rId36"/>
    </p:embeddedFont>
    <p:embeddedFont>
      <p:font typeface="Open Sans Light" panose="020B0604020202020204" charset="0"/>
      <p:regular r:id="rId37"/>
    </p:embeddedFont>
    <p:embeddedFont>
      <p:font typeface="Libre Baskerville" panose="020B0604020202020204" charset="0"/>
      <p:regular r:id="rId38"/>
    </p:embeddedFont>
    <p:embeddedFont>
      <p:font typeface="Arimo Bold" panose="020B0604020202020204"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989E"/>
    <a:srgbClr val="004AAD"/>
    <a:srgbClr val="1C8E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69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1.sv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1.sv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3" Type="http://schemas.openxmlformats.org/officeDocument/2006/relationships/image" Target="../media/image27.svg"/><Relationship Id="rId18" Type="http://schemas.openxmlformats.org/officeDocument/2006/relationships/image" Target="../media/image19.png"/><Relationship Id="rId26" Type="http://schemas.openxmlformats.org/officeDocument/2006/relationships/image" Target="../media/image23.png"/><Relationship Id="rId39" Type="http://schemas.openxmlformats.org/officeDocument/2006/relationships/image" Target="../media/image53.svg"/><Relationship Id="rId21" Type="http://schemas.openxmlformats.org/officeDocument/2006/relationships/image" Target="../media/image35.svg"/><Relationship Id="rId34" Type="http://schemas.openxmlformats.org/officeDocument/2006/relationships/image" Target="../media/image27.png"/><Relationship Id="rId42" Type="http://schemas.openxmlformats.org/officeDocument/2006/relationships/image" Target="../media/image31.png"/><Relationship Id="rId47" Type="http://schemas.openxmlformats.org/officeDocument/2006/relationships/image" Target="../media/image61.svg"/><Relationship Id="rId50" Type="http://schemas.openxmlformats.org/officeDocument/2006/relationships/image" Target="../media/image35.png"/><Relationship Id="rId7" Type="http://schemas.openxmlformats.org/officeDocument/2006/relationships/image" Target="../media/image21.svg"/><Relationship Id="rId2" Type="http://schemas.openxmlformats.org/officeDocument/2006/relationships/image" Target="../media/image11.png"/><Relationship Id="rId16" Type="http://schemas.openxmlformats.org/officeDocument/2006/relationships/image" Target="../media/image18.png"/><Relationship Id="rId29" Type="http://schemas.openxmlformats.org/officeDocument/2006/relationships/image" Target="../media/image43.svg"/><Relationship Id="rId11" Type="http://schemas.openxmlformats.org/officeDocument/2006/relationships/image" Target="../media/image25.svg"/><Relationship Id="rId24" Type="http://schemas.openxmlformats.org/officeDocument/2006/relationships/image" Target="../media/image22.png"/><Relationship Id="rId32" Type="http://schemas.openxmlformats.org/officeDocument/2006/relationships/image" Target="../media/image26.png"/><Relationship Id="rId37" Type="http://schemas.openxmlformats.org/officeDocument/2006/relationships/image" Target="../media/image51.svg"/><Relationship Id="rId40" Type="http://schemas.openxmlformats.org/officeDocument/2006/relationships/image" Target="../media/image30.png"/><Relationship Id="rId45" Type="http://schemas.openxmlformats.org/officeDocument/2006/relationships/image" Target="../media/image59.svg"/><Relationship Id="rId5" Type="http://schemas.openxmlformats.org/officeDocument/2006/relationships/image" Target="../media/image19.svg"/><Relationship Id="rId15" Type="http://schemas.openxmlformats.org/officeDocument/2006/relationships/image" Target="../media/image29.svg"/><Relationship Id="rId23" Type="http://schemas.openxmlformats.org/officeDocument/2006/relationships/image" Target="../media/image37.svg"/><Relationship Id="rId28" Type="http://schemas.openxmlformats.org/officeDocument/2006/relationships/image" Target="../media/image24.png"/><Relationship Id="rId36" Type="http://schemas.openxmlformats.org/officeDocument/2006/relationships/image" Target="../media/image28.png"/><Relationship Id="rId49" Type="http://schemas.openxmlformats.org/officeDocument/2006/relationships/image" Target="../media/image63.svg"/><Relationship Id="rId10" Type="http://schemas.openxmlformats.org/officeDocument/2006/relationships/image" Target="../media/image15.png"/><Relationship Id="rId19" Type="http://schemas.openxmlformats.org/officeDocument/2006/relationships/image" Target="../media/image33.svg"/><Relationship Id="rId31" Type="http://schemas.openxmlformats.org/officeDocument/2006/relationships/image" Target="../media/image45.svg"/><Relationship Id="rId44" Type="http://schemas.openxmlformats.org/officeDocument/2006/relationships/image" Target="../media/image32.png"/><Relationship Id="rId4" Type="http://schemas.openxmlformats.org/officeDocument/2006/relationships/image" Target="../media/image12.png"/><Relationship Id="rId9" Type="http://schemas.openxmlformats.org/officeDocument/2006/relationships/image" Target="../media/image23.svg"/><Relationship Id="rId14" Type="http://schemas.openxmlformats.org/officeDocument/2006/relationships/image" Target="../media/image17.png"/><Relationship Id="rId22" Type="http://schemas.openxmlformats.org/officeDocument/2006/relationships/image" Target="../media/image21.png"/><Relationship Id="rId27" Type="http://schemas.openxmlformats.org/officeDocument/2006/relationships/image" Target="../media/image41.svg"/><Relationship Id="rId30" Type="http://schemas.openxmlformats.org/officeDocument/2006/relationships/image" Target="../media/image25.png"/><Relationship Id="rId35" Type="http://schemas.openxmlformats.org/officeDocument/2006/relationships/image" Target="../media/image49.svg"/><Relationship Id="rId43" Type="http://schemas.openxmlformats.org/officeDocument/2006/relationships/image" Target="../media/image57.svg"/><Relationship Id="rId48" Type="http://schemas.openxmlformats.org/officeDocument/2006/relationships/image" Target="../media/image34.png"/><Relationship Id="rId8" Type="http://schemas.openxmlformats.org/officeDocument/2006/relationships/image" Target="../media/image14.png"/><Relationship Id="rId51" Type="http://schemas.openxmlformats.org/officeDocument/2006/relationships/image" Target="../media/image65.svg"/><Relationship Id="rId3" Type="http://schemas.openxmlformats.org/officeDocument/2006/relationships/image" Target="../media/image17.svg"/><Relationship Id="rId12" Type="http://schemas.openxmlformats.org/officeDocument/2006/relationships/image" Target="../media/image16.png"/><Relationship Id="rId17" Type="http://schemas.openxmlformats.org/officeDocument/2006/relationships/image" Target="../media/image31.svg"/><Relationship Id="rId25" Type="http://schemas.openxmlformats.org/officeDocument/2006/relationships/image" Target="../media/image39.svg"/><Relationship Id="rId33" Type="http://schemas.openxmlformats.org/officeDocument/2006/relationships/image" Target="../media/image47.svg"/><Relationship Id="rId38" Type="http://schemas.openxmlformats.org/officeDocument/2006/relationships/image" Target="../media/image29.png"/><Relationship Id="rId46" Type="http://schemas.openxmlformats.org/officeDocument/2006/relationships/image" Target="../media/image33.png"/><Relationship Id="rId20" Type="http://schemas.openxmlformats.org/officeDocument/2006/relationships/image" Target="../media/image20.png"/><Relationship Id="rId41" Type="http://schemas.openxmlformats.org/officeDocument/2006/relationships/image" Target="../media/image55.svg"/><Relationship Id="rId1" Type="http://schemas.openxmlformats.org/officeDocument/2006/relationships/slideLayout" Target="../slideLayouts/slideLayout7.xml"/><Relationship Id="rId6"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686348" y="8732520"/>
            <a:ext cx="7010081" cy="525780"/>
          </a:xfrm>
          <a:prstGeom prst="rect">
            <a:avLst/>
          </a:prstGeom>
        </p:spPr>
        <p:txBody>
          <a:bodyPr lIns="0" tIns="0" rIns="0" bIns="0" rtlCol="0" anchor="t">
            <a:spAutoFit/>
          </a:bodyPr>
          <a:lstStyle/>
          <a:p>
            <a:pPr algn="just">
              <a:lnSpc>
                <a:spcPts val="4320"/>
              </a:lnSpc>
            </a:pPr>
            <a:r>
              <a:rPr lang="en-US" sz="2700">
                <a:solidFill>
                  <a:srgbClr val="03989E"/>
                </a:solidFill>
                <a:latin typeface="Barlow Bold"/>
              </a:rPr>
              <a:t>Samsun Rehberlik ve Araştırma Merkezi</a:t>
            </a:r>
          </a:p>
        </p:txBody>
      </p:sp>
      <p:sp>
        <p:nvSpPr>
          <p:cNvPr id="3" name="TextBox 3"/>
          <p:cNvSpPr txBox="1"/>
          <p:nvPr/>
        </p:nvSpPr>
        <p:spPr>
          <a:xfrm>
            <a:off x="1028700" y="1911212"/>
            <a:ext cx="15727175" cy="2401698"/>
          </a:xfrm>
          <a:prstGeom prst="rect">
            <a:avLst/>
          </a:prstGeom>
        </p:spPr>
        <p:txBody>
          <a:bodyPr lIns="0" tIns="0" rIns="0" bIns="0" rtlCol="0" anchor="t">
            <a:spAutoFit/>
          </a:bodyPr>
          <a:lstStyle/>
          <a:p>
            <a:pPr>
              <a:lnSpc>
                <a:spcPts val="9687"/>
              </a:lnSpc>
            </a:pPr>
            <a:r>
              <a:rPr lang="en-US" sz="6919" spc="899">
                <a:solidFill>
                  <a:srgbClr val="03989E"/>
                </a:solidFill>
                <a:latin typeface="Libre Baskerville"/>
              </a:rPr>
              <a:t>ORTAÖĞRETİME GEÇİŞ TERCİH VE YERLEŞTİRME</a:t>
            </a:r>
          </a:p>
        </p:txBody>
      </p:sp>
      <p:sp>
        <p:nvSpPr>
          <p:cNvPr id="5" name="AutoShape 5"/>
          <p:cNvSpPr/>
          <p:nvPr/>
        </p:nvSpPr>
        <p:spPr>
          <a:xfrm>
            <a:off x="1028700" y="4322197"/>
            <a:ext cx="16230600" cy="0"/>
          </a:xfrm>
          <a:prstGeom prst="line">
            <a:avLst/>
          </a:prstGeom>
          <a:ln w="66675" cap="rnd">
            <a:solidFill>
              <a:srgbClr val="03989E"/>
            </a:solidFill>
            <a:prstDash val="solid"/>
            <a:headEnd type="none" w="sm" len="sm"/>
            <a:tailEnd type="none" w="sm" len="sm"/>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88849" y="857250"/>
            <a:ext cx="14351251" cy="2228850"/>
          </a:xfrm>
          <a:prstGeom prst="rect">
            <a:avLst/>
          </a:prstGeom>
        </p:spPr>
        <p:txBody>
          <a:bodyPr lIns="0" tIns="0" rIns="0" bIns="0" rtlCol="0" anchor="t">
            <a:spAutoFit/>
          </a:bodyPr>
          <a:lstStyle/>
          <a:p>
            <a:pPr>
              <a:lnSpc>
                <a:spcPts val="9000"/>
              </a:lnSpc>
            </a:pPr>
            <a:r>
              <a:rPr lang="en-US" sz="6000">
                <a:solidFill>
                  <a:srgbClr val="03989E"/>
                </a:solidFill>
                <a:latin typeface="Libre Baskerville"/>
              </a:rPr>
              <a:t>Yerel yerleştirme tercih ekranında okullar;</a:t>
            </a:r>
          </a:p>
        </p:txBody>
      </p:sp>
      <p:grpSp>
        <p:nvGrpSpPr>
          <p:cNvPr id="3" name="Group 3"/>
          <p:cNvGrpSpPr/>
          <p:nvPr/>
        </p:nvGrpSpPr>
        <p:grpSpPr>
          <a:xfrm>
            <a:off x="14382063" y="5642599"/>
            <a:ext cx="5224866" cy="1731864"/>
            <a:chOff x="0" y="0"/>
            <a:chExt cx="6966488" cy="2309152"/>
          </a:xfrm>
        </p:grpSpPr>
        <p:sp>
          <p:nvSpPr>
            <p:cNvPr id="4" name="TextBox 4"/>
            <p:cNvSpPr txBox="1"/>
            <p:nvPr/>
          </p:nvSpPr>
          <p:spPr>
            <a:xfrm>
              <a:off x="0" y="-57150"/>
              <a:ext cx="6966488" cy="630387"/>
            </a:xfrm>
            <a:prstGeom prst="rect">
              <a:avLst/>
            </a:prstGeom>
          </p:spPr>
          <p:txBody>
            <a:bodyPr lIns="0" tIns="0" rIns="0" bIns="0" rtlCol="0" anchor="t">
              <a:spAutoFit/>
            </a:bodyPr>
            <a:lstStyle/>
            <a:p>
              <a:pPr>
                <a:lnSpc>
                  <a:spcPts val="3979"/>
                </a:lnSpc>
              </a:pPr>
              <a:r>
                <a:rPr lang="en-US" sz="2842">
                  <a:solidFill>
                    <a:srgbClr val="FF1616"/>
                  </a:solidFill>
                  <a:latin typeface="Libre Baskerville Bold"/>
                </a:rPr>
                <a:t>Kırmızı renk, </a:t>
              </a:r>
            </a:p>
          </p:txBody>
        </p:sp>
        <p:sp>
          <p:nvSpPr>
            <p:cNvPr id="5" name="TextBox 5"/>
            <p:cNvSpPr txBox="1"/>
            <p:nvPr/>
          </p:nvSpPr>
          <p:spPr>
            <a:xfrm>
              <a:off x="0" y="1665963"/>
              <a:ext cx="6966488" cy="643189"/>
            </a:xfrm>
            <a:prstGeom prst="rect">
              <a:avLst/>
            </a:prstGeom>
          </p:spPr>
          <p:txBody>
            <a:bodyPr lIns="0" tIns="0" rIns="0" bIns="0" rtlCol="0" anchor="t">
              <a:spAutoFit/>
            </a:bodyPr>
            <a:lstStyle/>
            <a:p>
              <a:pPr>
                <a:lnSpc>
                  <a:spcPts val="4372"/>
                </a:lnSpc>
              </a:pPr>
              <a:r>
                <a:rPr lang="en-US" sz="2732">
                  <a:solidFill>
                    <a:srgbClr val="FF1616"/>
                  </a:solidFill>
                  <a:latin typeface="Open Sans"/>
                </a:rPr>
                <a:t>“Diğer”</a:t>
              </a:r>
            </a:p>
          </p:txBody>
        </p:sp>
        <p:sp>
          <p:nvSpPr>
            <p:cNvPr id="6" name="AutoShape 6"/>
            <p:cNvSpPr/>
            <p:nvPr/>
          </p:nvSpPr>
          <p:spPr>
            <a:xfrm>
              <a:off x="0" y="1085980"/>
              <a:ext cx="6966488" cy="0"/>
            </a:xfrm>
            <a:prstGeom prst="line">
              <a:avLst/>
            </a:prstGeom>
            <a:ln w="13884" cap="rnd">
              <a:solidFill>
                <a:srgbClr val="FFFFFF">
                  <a:alpha val="24706"/>
                </a:srgbClr>
              </a:solidFill>
              <a:prstDash val="solid"/>
              <a:headEnd type="none" w="sm" len="sm"/>
              <a:tailEnd type="none" w="sm" len="sm"/>
            </a:ln>
          </p:spPr>
        </p:sp>
      </p:gr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382063" y="4127888"/>
            <a:ext cx="832225" cy="901031"/>
          </a:xfrm>
          <a:prstGeom prst="rect">
            <a:avLst/>
          </a:prstGeom>
        </p:spPr>
      </p:pic>
      <p:grpSp>
        <p:nvGrpSpPr>
          <p:cNvPr id="8" name="Group 8"/>
          <p:cNvGrpSpPr/>
          <p:nvPr/>
        </p:nvGrpSpPr>
        <p:grpSpPr>
          <a:xfrm>
            <a:off x="8122882" y="5642599"/>
            <a:ext cx="5224866" cy="1731864"/>
            <a:chOff x="0" y="0"/>
            <a:chExt cx="6966488" cy="2309152"/>
          </a:xfrm>
        </p:grpSpPr>
        <p:sp>
          <p:nvSpPr>
            <p:cNvPr id="9" name="TextBox 9"/>
            <p:cNvSpPr txBox="1"/>
            <p:nvPr/>
          </p:nvSpPr>
          <p:spPr>
            <a:xfrm>
              <a:off x="0" y="-57150"/>
              <a:ext cx="6966488" cy="630387"/>
            </a:xfrm>
            <a:prstGeom prst="rect">
              <a:avLst/>
            </a:prstGeom>
          </p:spPr>
          <p:txBody>
            <a:bodyPr lIns="0" tIns="0" rIns="0" bIns="0" rtlCol="0" anchor="t">
              <a:spAutoFit/>
            </a:bodyPr>
            <a:lstStyle/>
            <a:p>
              <a:pPr>
                <a:lnSpc>
                  <a:spcPts val="3979"/>
                </a:lnSpc>
              </a:pPr>
              <a:r>
                <a:rPr lang="en-US" sz="2842">
                  <a:solidFill>
                    <a:srgbClr val="004AAD"/>
                  </a:solidFill>
                  <a:latin typeface="Libre Baskerville Bold"/>
                </a:rPr>
                <a:t>Mavi renk, </a:t>
              </a:r>
            </a:p>
          </p:txBody>
        </p:sp>
        <p:sp>
          <p:nvSpPr>
            <p:cNvPr id="10" name="TextBox 10"/>
            <p:cNvSpPr txBox="1"/>
            <p:nvPr/>
          </p:nvSpPr>
          <p:spPr>
            <a:xfrm>
              <a:off x="0" y="1665963"/>
              <a:ext cx="6966488" cy="643189"/>
            </a:xfrm>
            <a:prstGeom prst="rect">
              <a:avLst/>
            </a:prstGeom>
          </p:spPr>
          <p:txBody>
            <a:bodyPr lIns="0" tIns="0" rIns="0" bIns="0" rtlCol="0" anchor="t">
              <a:spAutoFit/>
            </a:bodyPr>
            <a:lstStyle/>
            <a:p>
              <a:pPr>
                <a:lnSpc>
                  <a:spcPts val="4372"/>
                </a:lnSpc>
              </a:pPr>
              <a:r>
                <a:rPr lang="en-US" sz="2732">
                  <a:solidFill>
                    <a:srgbClr val="004AAD"/>
                  </a:solidFill>
                  <a:latin typeface="Open Sans"/>
                </a:rPr>
                <a:t>“Komşu Kayıt Alanında”</a:t>
              </a:r>
            </a:p>
          </p:txBody>
        </p:sp>
        <p:sp>
          <p:nvSpPr>
            <p:cNvPr id="11" name="AutoShape 11"/>
            <p:cNvSpPr/>
            <p:nvPr/>
          </p:nvSpPr>
          <p:spPr>
            <a:xfrm>
              <a:off x="0" y="1099863"/>
              <a:ext cx="6966488" cy="0"/>
            </a:xfrm>
            <a:prstGeom prst="line">
              <a:avLst/>
            </a:prstGeom>
            <a:ln w="13884" cap="rnd">
              <a:solidFill>
                <a:srgbClr val="FFFFFF">
                  <a:alpha val="24706"/>
                </a:srgbClr>
              </a:solidFill>
              <a:prstDash val="solid"/>
              <a:headEnd type="none" w="sm" len="sm"/>
              <a:tailEnd type="none" w="sm" len="sm"/>
            </a:ln>
          </p:spPr>
        </p:sp>
      </p:grpSp>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357379" y="4127888"/>
            <a:ext cx="653657" cy="901031"/>
          </a:xfrm>
          <a:prstGeom prst="rect">
            <a:avLst/>
          </a:prstGeom>
        </p:spPr>
      </p:pic>
      <p:grpSp>
        <p:nvGrpSpPr>
          <p:cNvPr id="13" name="Group 13"/>
          <p:cNvGrpSpPr/>
          <p:nvPr/>
        </p:nvGrpSpPr>
        <p:grpSpPr>
          <a:xfrm>
            <a:off x="1863700" y="5642599"/>
            <a:ext cx="5224866" cy="1730999"/>
            <a:chOff x="0" y="0"/>
            <a:chExt cx="6966488" cy="2307999"/>
          </a:xfrm>
        </p:grpSpPr>
        <p:sp>
          <p:nvSpPr>
            <p:cNvPr id="14" name="TextBox 14"/>
            <p:cNvSpPr txBox="1"/>
            <p:nvPr/>
          </p:nvSpPr>
          <p:spPr>
            <a:xfrm>
              <a:off x="0" y="-57150"/>
              <a:ext cx="6966488" cy="627303"/>
            </a:xfrm>
            <a:prstGeom prst="rect">
              <a:avLst/>
            </a:prstGeom>
          </p:spPr>
          <p:txBody>
            <a:bodyPr lIns="0" tIns="0" rIns="0" bIns="0" rtlCol="0" anchor="t">
              <a:spAutoFit/>
            </a:bodyPr>
            <a:lstStyle/>
            <a:p>
              <a:pPr>
                <a:lnSpc>
                  <a:spcPts val="3979"/>
                </a:lnSpc>
              </a:pPr>
              <a:r>
                <a:rPr lang="en-US" sz="2842">
                  <a:solidFill>
                    <a:srgbClr val="008037"/>
                  </a:solidFill>
                  <a:latin typeface="Libre Baskerville Bold"/>
                </a:rPr>
                <a:t>Yeşil renk, </a:t>
              </a:r>
            </a:p>
          </p:txBody>
        </p:sp>
        <p:sp>
          <p:nvSpPr>
            <p:cNvPr id="15" name="TextBox 15"/>
            <p:cNvSpPr txBox="1"/>
            <p:nvPr/>
          </p:nvSpPr>
          <p:spPr>
            <a:xfrm>
              <a:off x="0" y="1664810"/>
              <a:ext cx="6966488" cy="643189"/>
            </a:xfrm>
            <a:prstGeom prst="rect">
              <a:avLst/>
            </a:prstGeom>
          </p:spPr>
          <p:txBody>
            <a:bodyPr lIns="0" tIns="0" rIns="0" bIns="0" rtlCol="0" anchor="t">
              <a:spAutoFit/>
            </a:bodyPr>
            <a:lstStyle/>
            <a:p>
              <a:pPr>
                <a:lnSpc>
                  <a:spcPts val="4372"/>
                </a:lnSpc>
              </a:pPr>
              <a:r>
                <a:rPr lang="en-US" sz="2732">
                  <a:solidFill>
                    <a:srgbClr val="008037"/>
                  </a:solidFill>
                  <a:latin typeface="Open Sans"/>
                </a:rPr>
                <a:t>“Kayıt Alanında”</a:t>
              </a:r>
            </a:p>
          </p:txBody>
        </p:sp>
        <p:sp>
          <p:nvSpPr>
            <p:cNvPr id="16" name="AutoShape 16"/>
            <p:cNvSpPr/>
            <p:nvPr/>
          </p:nvSpPr>
          <p:spPr>
            <a:xfrm>
              <a:off x="0" y="1112593"/>
              <a:ext cx="6966488" cy="0"/>
            </a:xfrm>
            <a:prstGeom prst="line">
              <a:avLst/>
            </a:prstGeom>
            <a:ln w="13884" cap="rnd">
              <a:solidFill>
                <a:srgbClr val="FFFFFF">
                  <a:alpha val="24706"/>
                </a:srgbClr>
              </a:solidFill>
              <a:prstDash val="solid"/>
              <a:headEnd type="none" w="sm" len="sm"/>
              <a:tailEnd type="none" w="sm" len="sm"/>
            </a:ln>
          </p:spPr>
        </p:sp>
      </p:grpSp>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863700" y="4127888"/>
            <a:ext cx="1028147" cy="90103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3989E"/>
        </a:solidFill>
        <a:effectLst/>
      </p:bgPr>
    </p:bg>
    <p:spTree>
      <p:nvGrpSpPr>
        <p:cNvPr id="1" name=""/>
        <p:cNvGrpSpPr/>
        <p:nvPr/>
      </p:nvGrpSpPr>
      <p:grpSpPr>
        <a:xfrm>
          <a:off x="0" y="0"/>
          <a:ext cx="0" cy="0"/>
          <a:chOff x="0" y="0"/>
          <a:chExt cx="0" cy="0"/>
        </a:xfrm>
      </p:grpSpPr>
      <p:sp>
        <p:nvSpPr>
          <p:cNvPr id="2" name="AutoShape 2"/>
          <p:cNvSpPr/>
          <p:nvPr/>
        </p:nvSpPr>
        <p:spPr>
          <a:xfrm>
            <a:off x="8191338" y="0"/>
            <a:ext cx="10096662" cy="10287000"/>
          </a:xfrm>
          <a:prstGeom prst="rect">
            <a:avLst/>
          </a:prstGeom>
          <a:solidFill>
            <a:srgbClr val="FFFFFF"/>
          </a:solidFill>
        </p:spPr>
      </p:sp>
      <p:sp>
        <p:nvSpPr>
          <p:cNvPr id="3" name="TextBox 3"/>
          <p:cNvSpPr txBox="1"/>
          <p:nvPr/>
        </p:nvSpPr>
        <p:spPr>
          <a:xfrm>
            <a:off x="9709154" y="3330429"/>
            <a:ext cx="7550146" cy="2267585"/>
          </a:xfrm>
          <a:prstGeom prst="rect">
            <a:avLst/>
          </a:prstGeom>
        </p:spPr>
        <p:txBody>
          <a:bodyPr lIns="0" tIns="0" rIns="0" bIns="0" rtlCol="0" anchor="t">
            <a:spAutoFit/>
          </a:bodyPr>
          <a:lstStyle/>
          <a:p>
            <a:pPr>
              <a:lnSpc>
                <a:spcPts val="3640"/>
              </a:lnSpc>
            </a:pPr>
            <a:r>
              <a:rPr lang="en-US" sz="2600">
                <a:solidFill>
                  <a:srgbClr val="03989E"/>
                </a:solidFill>
                <a:latin typeface="Libre Baskerville Bold"/>
              </a:rPr>
              <a:t>Ancak, tercihlerine yerleşemeyen öğrenciler, yerleştirmeye esas nakil tercihlerinde ilk 2 (iki) okulu Kayıt Alanından seçmek şartıyla en fazla 3 (üç) okul tercihinde bulunabileceklerdir.</a:t>
            </a:r>
          </a:p>
        </p:txBody>
      </p:sp>
      <p:sp>
        <p:nvSpPr>
          <p:cNvPr id="4" name="AutoShape 4"/>
          <p:cNvSpPr/>
          <p:nvPr/>
        </p:nvSpPr>
        <p:spPr>
          <a:xfrm>
            <a:off x="9485516" y="7991979"/>
            <a:ext cx="7508305" cy="0"/>
          </a:xfrm>
          <a:prstGeom prst="line">
            <a:avLst/>
          </a:prstGeom>
          <a:ln w="9525" cap="rnd">
            <a:solidFill>
              <a:srgbClr val="FFFFFF">
                <a:alpha val="24706"/>
              </a:srgbClr>
            </a:solidFill>
            <a:prstDash val="solid"/>
            <a:headEnd type="none" w="sm" len="sm"/>
            <a:tailEnd type="none" w="sm" len="sm"/>
          </a:ln>
        </p:spPr>
      </p:sp>
      <p:sp>
        <p:nvSpPr>
          <p:cNvPr id="5" name="TextBox 5"/>
          <p:cNvSpPr txBox="1"/>
          <p:nvPr/>
        </p:nvSpPr>
        <p:spPr>
          <a:xfrm>
            <a:off x="9709154" y="981075"/>
            <a:ext cx="7061029" cy="1810385"/>
          </a:xfrm>
          <a:prstGeom prst="rect">
            <a:avLst/>
          </a:prstGeom>
        </p:spPr>
        <p:txBody>
          <a:bodyPr lIns="0" tIns="0" rIns="0" bIns="0" rtlCol="0" anchor="t">
            <a:spAutoFit/>
          </a:bodyPr>
          <a:lstStyle/>
          <a:p>
            <a:pPr>
              <a:lnSpc>
                <a:spcPts val="3640"/>
              </a:lnSpc>
            </a:pPr>
            <a:r>
              <a:rPr lang="en-US" sz="2600">
                <a:solidFill>
                  <a:srgbClr val="03989E"/>
                </a:solidFill>
                <a:latin typeface="Libre Baskerville Bold"/>
              </a:rPr>
              <a:t>Yerleştirmeye esas nakil tercih dönemlerinde Kayıt Alanından okul ve farklı tür tercih etme zorunluluğu bulunmayacaktır.</a:t>
            </a:r>
          </a:p>
        </p:txBody>
      </p:sp>
      <p:sp>
        <p:nvSpPr>
          <p:cNvPr id="6" name="TextBox 6"/>
          <p:cNvSpPr txBox="1"/>
          <p:nvPr/>
        </p:nvSpPr>
        <p:spPr>
          <a:xfrm>
            <a:off x="1028700" y="2367133"/>
            <a:ext cx="5959003" cy="4543425"/>
          </a:xfrm>
          <a:prstGeom prst="rect">
            <a:avLst/>
          </a:prstGeom>
        </p:spPr>
        <p:txBody>
          <a:bodyPr lIns="0" tIns="0" rIns="0" bIns="0" rtlCol="0" anchor="t">
            <a:spAutoFit/>
          </a:bodyPr>
          <a:lstStyle/>
          <a:p>
            <a:pPr>
              <a:lnSpc>
                <a:spcPts val="6000"/>
              </a:lnSpc>
            </a:pPr>
            <a:r>
              <a:rPr lang="en-US" sz="4000">
                <a:solidFill>
                  <a:srgbClr val="FFFFFF"/>
                </a:solidFill>
                <a:latin typeface="Open Sans Bold"/>
              </a:rPr>
              <a:t>Yerel yerleştirme ile öğrenci alan okullara tercihte bulunan ve ilk yerleştirmede tercihine yerleşen öğrencilerin,   </a:t>
            </a:r>
          </a:p>
        </p:txBody>
      </p:sp>
      <p:sp>
        <p:nvSpPr>
          <p:cNvPr id="7" name="TextBox 7"/>
          <p:cNvSpPr txBox="1"/>
          <p:nvPr/>
        </p:nvSpPr>
        <p:spPr>
          <a:xfrm>
            <a:off x="9709154" y="6439315"/>
            <a:ext cx="7550146" cy="1810385"/>
          </a:xfrm>
          <a:prstGeom prst="rect">
            <a:avLst/>
          </a:prstGeom>
        </p:spPr>
        <p:txBody>
          <a:bodyPr lIns="0" tIns="0" rIns="0" bIns="0" rtlCol="0" anchor="t">
            <a:spAutoFit/>
          </a:bodyPr>
          <a:lstStyle/>
          <a:p>
            <a:pPr>
              <a:lnSpc>
                <a:spcPts val="3640"/>
              </a:lnSpc>
            </a:pPr>
            <a:r>
              <a:rPr lang="en-US" sz="2600">
                <a:solidFill>
                  <a:srgbClr val="03989E"/>
                </a:solidFill>
                <a:latin typeface="Libre Baskerville Bold"/>
              </a:rPr>
              <a:t>Yapılan tercihlerde aynı okul türünden (Anadolu Lisesi, Meslekî ve Teknik Anadolu Lisesi, Anadolu İmam Hatip Lisesi) en fazla 2 (iki) okul seçilebilecektir.</a:t>
            </a:r>
            <a:r>
              <a:rPr lang="en-US" sz="1200">
                <a:solidFill>
                  <a:srgbClr val="03989E"/>
                </a:solidFill>
                <a:latin typeface="Arimo Bold"/>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3989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53617"/>
          <a:stretch>
            <a:fillRect/>
          </a:stretch>
        </p:blipFill>
        <p:spPr>
          <a:xfrm>
            <a:off x="11133212" y="0"/>
            <a:ext cx="7154788" cy="10287000"/>
          </a:xfrm>
          <a:prstGeom prst="rect">
            <a:avLst/>
          </a:prstGeom>
        </p:spPr>
      </p:pic>
      <p:sp>
        <p:nvSpPr>
          <p:cNvPr id="3" name="TextBox 3"/>
          <p:cNvSpPr txBox="1"/>
          <p:nvPr/>
        </p:nvSpPr>
        <p:spPr>
          <a:xfrm>
            <a:off x="1028700" y="3571875"/>
            <a:ext cx="8699554" cy="3019425"/>
          </a:xfrm>
          <a:prstGeom prst="rect">
            <a:avLst/>
          </a:prstGeom>
        </p:spPr>
        <p:txBody>
          <a:bodyPr lIns="0" tIns="0" rIns="0" bIns="0" rtlCol="0" anchor="t">
            <a:spAutoFit/>
          </a:bodyPr>
          <a:lstStyle/>
          <a:p>
            <a:pPr>
              <a:lnSpc>
                <a:spcPts val="6000"/>
              </a:lnSpc>
            </a:pPr>
            <a:r>
              <a:rPr lang="en-US" sz="4000">
                <a:solidFill>
                  <a:srgbClr val="FFFFFF"/>
                </a:solidFill>
                <a:latin typeface="Open Sans Bold"/>
              </a:rPr>
              <a:t> Yerleştirmeye esas nakil döneminde herhangi bir tercihine yerleşen öğrenci önceki yerleştiği okul hakkından vazgeçmiş sayılır.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C302E"/>
        </a:solidFill>
        <a:effectLst/>
      </p:bgPr>
    </p:bg>
    <p:spTree>
      <p:nvGrpSpPr>
        <p:cNvPr id="1" name=""/>
        <p:cNvGrpSpPr/>
        <p:nvPr/>
      </p:nvGrpSpPr>
      <p:grpSpPr>
        <a:xfrm>
          <a:off x="0" y="0"/>
          <a:ext cx="0" cy="0"/>
          <a:chOff x="0" y="0"/>
          <a:chExt cx="0" cy="0"/>
        </a:xfrm>
      </p:grpSpPr>
      <p:sp>
        <p:nvSpPr>
          <p:cNvPr id="2" name="TextBox 2"/>
          <p:cNvSpPr txBox="1"/>
          <p:nvPr/>
        </p:nvSpPr>
        <p:spPr>
          <a:xfrm>
            <a:off x="1028700" y="857250"/>
            <a:ext cx="14043313" cy="1085850"/>
          </a:xfrm>
          <a:prstGeom prst="rect">
            <a:avLst/>
          </a:prstGeom>
        </p:spPr>
        <p:txBody>
          <a:bodyPr lIns="0" tIns="0" rIns="0" bIns="0" rtlCol="0" anchor="t">
            <a:spAutoFit/>
          </a:bodyPr>
          <a:lstStyle/>
          <a:p>
            <a:pPr>
              <a:lnSpc>
                <a:spcPts val="9000"/>
              </a:lnSpc>
            </a:pPr>
            <a:r>
              <a:rPr lang="en-US" sz="6000" spc="1050">
                <a:solidFill>
                  <a:srgbClr val="FFFFFF"/>
                </a:solidFill>
                <a:latin typeface="Libre Baskerville"/>
              </a:rPr>
              <a:t>YERLEŞTİRME İŞLEMLERİ </a:t>
            </a:r>
          </a:p>
        </p:txBody>
      </p:sp>
      <p:sp>
        <p:nvSpPr>
          <p:cNvPr id="3" name="TextBox 3"/>
          <p:cNvSpPr txBox="1"/>
          <p:nvPr/>
        </p:nvSpPr>
        <p:spPr>
          <a:xfrm>
            <a:off x="11160300" y="2887980"/>
            <a:ext cx="6099000" cy="4434840"/>
          </a:xfrm>
          <a:prstGeom prst="rect">
            <a:avLst/>
          </a:prstGeom>
        </p:spPr>
        <p:txBody>
          <a:bodyPr lIns="0" tIns="0" rIns="0" bIns="0" rtlCol="0" anchor="t">
            <a:spAutoFit/>
          </a:bodyPr>
          <a:lstStyle/>
          <a:p>
            <a:pPr>
              <a:lnSpc>
                <a:spcPts val="3900"/>
              </a:lnSpc>
            </a:pPr>
            <a:r>
              <a:rPr lang="en-US" sz="2600">
                <a:solidFill>
                  <a:srgbClr val="FFFFFF"/>
                </a:solidFill>
                <a:latin typeface="Libre Baskerville Italics"/>
              </a:rPr>
              <a:t>Mezun durumda olan öğrenciler;</a:t>
            </a:r>
          </a:p>
          <a:p>
            <a:pPr>
              <a:lnSpc>
                <a:spcPts val="3900"/>
              </a:lnSpc>
            </a:pPr>
            <a:r>
              <a:rPr lang="en-US" sz="2600">
                <a:solidFill>
                  <a:srgbClr val="FFFFFF"/>
                </a:solidFill>
                <a:latin typeface="Libre Baskerville Italics"/>
              </a:rPr>
              <a:t>sınavla öğrenci alan okullara; puan üstünlüğü,</a:t>
            </a:r>
          </a:p>
          <a:p>
            <a:pPr>
              <a:lnSpc>
                <a:spcPts val="3900"/>
              </a:lnSpc>
            </a:pPr>
            <a:endParaRPr lang="en-US" sz="2600">
              <a:solidFill>
                <a:srgbClr val="FFFFFF"/>
              </a:solidFill>
              <a:latin typeface="Libre Baskerville Italics"/>
            </a:endParaRPr>
          </a:p>
          <a:p>
            <a:pPr>
              <a:lnSpc>
                <a:spcPts val="3900"/>
              </a:lnSpc>
            </a:pPr>
            <a:r>
              <a:rPr lang="en-US" sz="2600">
                <a:solidFill>
                  <a:srgbClr val="FFFFFF"/>
                </a:solidFill>
                <a:latin typeface="Libre Baskerville Italics"/>
              </a:rPr>
              <a:t>Yerel yerleştirme ile öğrenci alan okullara ise; ikamet adresleri, okul başarı puanları ve devamdevamsızlık kriterlerine göre</a:t>
            </a:r>
          </a:p>
          <a:p>
            <a:pPr>
              <a:lnSpc>
                <a:spcPts val="3900"/>
              </a:lnSpc>
            </a:pPr>
            <a:endParaRPr lang="en-US" sz="2600">
              <a:solidFill>
                <a:srgbClr val="FFFFFF"/>
              </a:solidFill>
              <a:latin typeface="Libre Baskerville Italics"/>
            </a:endParaRPr>
          </a:p>
        </p:txBody>
      </p:sp>
      <p:pic>
        <p:nvPicPr>
          <p:cNvPr id="4" name="Picture 4"/>
          <p:cNvPicPr>
            <a:picLocks noChangeAspect="1"/>
          </p:cNvPicPr>
          <p:nvPr/>
        </p:nvPicPr>
        <p:blipFill>
          <a:blip r:embed="rId2"/>
          <a:srcRect t="13091" b="13091"/>
          <a:stretch>
            <a:fillRect/>
          </a:stretch>
        </p:blipFill>
        <p:spPr>
          <a:xfrm>
            <a:off x="1028700" y="4697730"/>
            <a:ext cx="9264419" cy="456057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C302E"/>
        </a:solidFill>
        <a:effectLst/>
      </p:bgPr>
    </p:bg>
    <p:spTree>
      <p:nvGrpSpPr>
        <p:cNvPr id="1" name=""/>
        <p:cNvGrpSpPr/>
        <p:nvPr/>
      </p:nvGrpSpPr>
      <p:grpSpPr>
        <a:xfrm>
          <a:off x="0" y="0"/>
          <a:ext cx="0" cy="0"/>
          <a:chOff x="0" y="0"/>
          <a:chExt cx="0" cy="0"/>
        </a:xfrm>
      </p:grpSpPr>
      <p:sp>
        <p:nvSpPr>
          <p:cNvPr id="2" name="TextBox 2"/>
          <p:cNvSpPr txBox="1"/>
          <p:nvPr/>
        </p:nvSpPr>
        <p:spPr>
          <a:xfrm>
            <a:off x="1028700" y="857250"/>
            <a:ext cx="14043313" cy="1085850"/>
          </a:xfrm>
          <a:prstGeom prst="rect">
            <a:avLst/>
          </a:prstGeom>
        </p:spPr>
        <p:txBody>
          <a:bodyPr lIns="0" tIns="0" rIns="0" bIns="0" rtlCol="0" anchor="t">
            <a:spAutoFit/>
          </a:bodyPr>
          <a:lstStyle/>
          <a:p>
            <a:pPr>
              <a:lnSpc>
                <a:spcPts val="9000"/>
              </a:lnSpc>
            </a:pPr>
            <a:r>
              <a:rPr lang="en-US" sz="6000" spc="1050">
                <a:solidFill>
                  <a:srgbClr val="FFFFFF"/>
                </a:solidFill>
                <a:latin typeface="Libre Baskerville"/>
              </a:rPr>
              <a:t>YERLEŞTİRME İŞLEMLERİ </a:t>
            </a:r>
          </a:p>
        </p:txBody>
      </p:sp>
      <p:sp>
        <p:nvSpPr>
          <p:cNvPr id="3" name="TextBox 3"/>
          <p:cNvSpPr txBox="1"/>
          <p:nvPr/>
        </p:nvSpPr>
        <p:spPr>
          <a:xfrm>
            <a:off x="10839739" y="3053080"/>
            <a:ext cx="6681838" cy="4269740"/>
          </a:xfrm>
          <a:prstGeom prst="rect">
            <a:avLst/>
          </a:prstGeom>
        </p:spPr>
        <p:txBody>
          <a:bodyPr lIns="0" tIns="0" rIns="0" bIns="0" rtlCol="0" anchor="t">
            <a:spAutoFit/>
          </a:bodyPr>
          <a:lstStyle/>
          <a:p>
            <a:pPr>
              <a:lnSpc>
                <a:spcPts val="5739"/>
              </a:lnSpc>
            </a:pPr>
            <a:r>
              <a:rPr lang="en-US" sz="2800" spc="473">
                <a:solidFill>
                  <a:srgbClr val="FFFFFF"/>
                </a:solidFill>
                <a:latin typeface="Libre Baskerville Italics"/>
              </a:rPr>
              <a:t>Yerleştirmeye esas nakil tercihleri ortaöğretim kurumlarına tercih ve yerleştirme takvimi doğrultusunda 2 (iki) dönem hâlinde alınacak</a:t>
            </a:r>
          </a:p>
        </p:txBody>
      </p:sp>
      <p:pic>
        <p:nvPicPr>
          <p:cNvPr id="4" name="Picture 4"/>
          <p:cNvPicPr>
            <a:picLocks noChangeAspect="1"/>
          </p:cNvPicPr>
          <p:nvPr/>
        </p:nvPicPr>
        <p:blipFill>
          <a:blip r:embed="rId2"/>
          <a:srcRect t="13091" b="13091"/>
          <a:stretch>
            <a:fillRect/>
          </a:stretch>
        </p:blipFill>
        <p:spPr>
          <a:xfrm>
            <a:off x="1028700" y="4697730"/>
            <a:ext cx="9264419" cy="456057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9222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104" b="1104"/>
          <a:stretch>
            <a:fillRect/>
          </a:stretch>
        </p:blipFill>
        <p:spPr>
          <a:xfrm>
            <a:off x="9861974" y="1028700"/>
            <a:ext cx="7397326" cy="4822566"/>
          </a:xfrm>
          <a:prstGeom prst="rect">
            <a:avLst/>
          </a:prstGeom>
        </p:spPr>
      </p:pic>
      <p:sp>
        <p:nvSpPr>
          <p:cNvPr id="3" name="TextBox 3"/>
          <p:cNvSpPr txBox="1"/>
          <p:nvPr/>
        </p:nvSpPr>
        <p:spPr>
          <a:xfrm>
            <a:off x="1028700" y="1018497"/>
            <a:ext cx="7603859" cy="6349365"/>
          </a:xfrm>
          <a:prstGeom prst="rect">
            <a:avLst/>
          </a:prstGeom>
        </p:spPr>
        <p:txBody>
          <a:bodyPr lIns="0" tIns="0" rIns="0" bIns="0" rtlCol="0" anchor="t">
            <a:spAutoFit/>
          </a:bodyPr>
          <a:lstStyle/>
          <a:p>
            <a:pPr>
              <a:lnSpc>
                <a:spcPts val="8400"/>
              </a:lnSpc>
            </a:pPr>
            <a:r>
              <a:rPr lang="en-US" sz="5600">
                <a:solidFill>
                  <a:srgbClr val="FFFFFF"/>
                </a:solidFill>
                <a:latin typeface="Libre Baskerville"/>
              </a:rPr>
              <a:t>Sınavla ve yerel yerleştirme ile öğrenci alan okullardan hiçbirine yerleşemeyen öğrenciler </a:t>
            </a:r>
          </a:p>
        </p:txBody>
      </p:sp>
      <p:sp>
        <p:nvSpPr>
          <p:cNvPr id="4" name="TextBox 4"/>
          <p:cNvSpPr txBox="1"/>
          <p:nvPr/>
        </p:nvSpPr>
        <p:spPr>
          <a:xfrm>
            <a:off x="1028700" y="7847444"/>
            <a:ext cx="6620903" cy="1090295"/>
          </a:xfrm>
          <a:prstGeom prst="rect">
            <a:avLst/>
          </a:prstGeom>
        </p:spPr>
        <p:txBody>
          <a:bodyPr lIns="0" tIns="0" rIns="0" bIns="0" rtlCol="0" anchor="t">
            <a:spAutoFit/>
          </a:bodyPr>
          <a:lstStyle/>
          <a:p>
            <a:pPr>
              <a:lnSpc>
                <a:spcPts val="4480"/>
              </a:lnSpc>
            </a:pPr>
            <a:r>
              <a:rPr lang="en-US" sz="2800" spc="56">
                <a:solidFill>
                  <a:srgbClr val="FFFFFF"/>
                </a:solidFill>
                <a:latin typeface="Open Sans Light"/>
              </a:rPr>
              <a:t>Öğrenci Yerleştirme ve Nakil Komisyonlarına başvurmaları hâlinde</a:t>
            </a:r>
          </a:p>
        </p:txBody>
      </p:sp>
      <p:sp>
        <p:nvSpPr>
          <p:cNvPr id="5" name="TextBox 5"/>
          <p:cNvSpPr txBox="1"/>
          <p:nvPr/>
        </p:nvSpPr>
        <p:spPr>
          <a:xfrm>
            <a:off x="8632559" y="7847444"/>
            <a:ext cx="6620903" cy="1090295"/>
          </a:xfrm>
          <a:prstGeom prst="rect">
            <a:avLst/>
          </a:prstGeom>
        </p:spPr>
        <p:txBody>
          <a:bodyPr lIns="0" tIns="0" rIns="0" bIns="0" rtlCol="0" anchor="t">
            <a:spAutoFit/>
          </a:bodyPr>
          <a:lstStyle/>
          <a:p>
            <a:pPr>
              <a:lnSpc>
                <a:spcPts val="4480"/>
              </a:lnSpc>
            </a:pPr>
            <a:r>
              <a:rPr lang="en-US" sz="2800" spc="56">
                <a:solidFill>
                  <a:srgbClr val="FFFFFF"/>
                </a:solidFill>
                <a:latin typeface="Open Sans Light"/>
              </a:rPr>
              <a:t>Öğrenci Yerleştirme ve Nakil Komisyonlarına başvurmaları hâlinde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3989E"/>
        </a:solidFill>
        <a:effectLst/>
      </p:bgPr>
    </p:bg>
    <p:spTree>
      <p:nvGrpSpPr>
        <p:cNvPr id="1" name=""/>
        <p:cNvGrpSpPr/>
        <p:nvPr/>
      </p:nvGrpSpPr>
      <p:grpSpPr>
        <a:xfrm>
          <a:off x="0" y="0"/>
          <a:ext cx="0" cy="0"/>
          <a:chOff x="0" y="0"/>
          <a:chExt cx="0" cy="0"/>
        </a:xfrm>
      </p:grpSpPr>
      <p:sp>
        <p:nvSpPr>
          <p:cNvPr id="2" name="TextBox 2"/>
          <p:cNvSpPr txBox="1"/>
          <p:nvPr/>
        </p:nvSpPr>
        <p:spPr>
          <a:xfrm>
            <a:off x="1028700" y="1534145"/>
            <a:ext cx="14323476" cy="5922645"/>
          </a:xfrm>
          <a:prstGeom prst="rect">
            <a:avLst/>
          </a:prstGeom>
        </p:spPr>
        <p:txBody>
          <a:bodyPr lIns="0" tIns="0" rIns="0" bIns="0" rtlCol="0" anchor="t">
            <a:spAutoFit/>
          </a:bodyPr>
          <a:lstStyle/>
          <a:p>
            <a:pPr>
              <a:lnSpc>
                <a:spcPts val="11760"/>
              </a:lnSpc>
            </a:pPr>
            <a:r>
              <a:rPr lang="en-US" sz="8400" spc="1738">
                <a:solidFill>
                  <a:srgbClr val="FFFFFF"/>
                </a:solidFill>
                <a:latin typeface="Libre Baskerville Bold"/>
              </a:rPr>
              <a:t>MERKEZÎ VE YEREL YERLEŞTİRME ESASLARI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C302E"/>
        </a:solidFill>
        <a:effectLst/>
      </p:bgPr>
    </p:bg>
    <p:spTree>
      <p:nvGrpSpPr>
        <p:cNvPr id="1" name=""/>
        <p:cNvGrpSpPr/>
        <p:nvPr/>
      </p:nvGrpSpPr>
      <p:grpSpPr>
        <a:xfrm>
          <a:off x="0" y="0"/>
          <a:ext cx="0" cy="0"/>
          <a:chOff x="0" y="0"/>
          <a:chExt cx="0" cy="0"/>
        </a:xfrm>
      </p:grpSpPr>
      <p:sp>
        <p:nvSpPr>
          <p:cNvPr id="2" name="TextBox 2"/>
          <p:cNvSpPr txBox="1"/>
          <p:nvPr/>
        </p:nvSpPr>
        <p:spPr>
          <a:xfrm>
            <a:off x="1028700" y="857250"/>
            <a:ext cx="15597945" cy="1085850"/>
          </a:xfrm>
          <a:prstGeom prst="rect">
            <a:avLst/>
          </a:prstGeom>
        </p:spPr>
        <p:txBody>
          <a:bodyPr lIns="0" tIns="0" rIns="0" bIns="0" rtlCol="0" anchor="t">
            <a:spAutoFit/>
          </a:bodyPr>
          <a:lstStyle/>
          <a:p>
            <a:pPr>
              <a:lnSpc>
                <a:spcPts val="9000"/>
              </a:lnSpc>
            </a:pPr>
            <a:r>
              <a:rPr lang="en-US" sz="6000" spc="816">
                <a:solidFill>
                  <a:srgbClr val="FFFFFF"/>
                </a:solidFill>
                <a:latin typeface="Libre Baskerville"/>
              </a:rPr>
              <a:t>MERKEZİ YERLEŞTİRME</a:t>
            </a:r>
          </a:p>
        </p:txBody>
      </p:sp>
      <p:grpSp>
        <p:nvGrpSpPr>
          <p:cNvPr id="3" name="Group 3"/>
          <p:cNvGrpSpPr/>
          <p:nvPr/>
        </p:nvGrpSpPr>
        <p:grpSpPr>
          <a:xfrm>
            <a:off x="1219200" y="4143272"/>
            <a:ext cx="2459408" cy="1649931"/>
            <a:chOff x="0" y="0"/>
            <a:chExt cx="3279211" cy="2199908"/>
          </a:xfrm>
        </p:grpSpPr>
        <p:sp>
          <p:nvSpPr>
            <p:cNvPr id="4" name="TextBox 4"/>
            <p:cNvSpPr txBox="1"/>
            <p:nvPr/>
          </p:nvSpPr>
          <p:spPr>
            <a:xfrm>
              <a:off x="0" y="-47625"/>
              <a:ext cx="3279211" cy="569172"/>
            </a:xfrm>
            <a:prstGeom prst="rect">
              <a:avLst/>
            </a:prstGeom>
          </p:spPr>
          <p:txBody>
            <a:bodyPr lIns="0" tIns="0" rIns="0" bIns="0" rtlCol="0" anchor="t">
              <a:spAutoFit/>
            </a:bodyPr>
            <a:lstStyle/>
            <a:p>
              <a:pPr>
                <a:lnSpc>
                  <a:spcPts val="3640"/>
                </a:lnSpc>
              </a:pPr>
              <a:r>
                <a:rPr lang="en-US" sz="2600">
                  <a:solidFill>
                    <a:srgbClr val="FFFFFF"/>
                  </a:solidFill>
                  <a:latin typeface="Libre Baskerville Bold"/>
                </a:rPr>
                <a:t>Step 1</a:t>
              </a:r>
            </a:p>
          </p:txBody>
        </p:sp>
        <p:sp>
          <p:nvSpPr>
            <p:cNvPr id="5" name="TextBox 5"/>
            <p:cNvSpPr txBox="1"/>
            <p:nvPr/>
          </p:nvSpPr>
          <p:spPr>
            <a:xfrm>
              <a:off x="0" y="988953"/>
              <a:ext cx="3279211" cy="1210955"/>
            </a:xfrm>
            <a:prstGeom prst="rect">
              <a:avLst/>
            </a:prstGeom>
          </p:spPr>
          <p:txBody>
            <a:bodyPr lIns="0" tIns="0" rIns="0" bIns="0" rtlCol="0" anchor="t">
              <a:spAutoFit/>
            </a:bodyPr>
            <a:lstStyle/>
            <a:p>
              <a:pPr>
                <a:lnSpc>
                  <a:spcPts val="3840"/>
                </a:lnSpc>
              </a:pPr>
              <a:r>
                <a:rPr lang="en-US" sz="2400" spc="48">
                  <a:solidFill>
                    <a:srgbClr val="FFFFFF"/>
                  </a:solidFill>
                  <a:latin typeface="Open Sans Light"/>
                </a:rPr>
                <a:t>Puan üstünlüğüne</a:t>
              </a:r>
            </a:p>
          </p:txBody>
        </p:sp>
      </p:grpSp>
      <p:grpSp>
        <p:nvGrpSpPr>
          <p:cNvPr id="6" name="Group 6"/>
          <p:cNvGrpSpPr/>
          <p:nvPr/>
        </p:nvGrpSpPr>
        <p:grpSpPr>
          <a:xfrm>
            <a:off x="4584767" y="4143272"/>
            <a:ext cx="2459408" cy="3098694"/>
            <a:chOff x="0" y="0"/>
            <a:chExt cx="3279211" cy="4131593"/>
          </a:xfrm>
        </p:grpSpPr>
        <p:sp>
          <p:nvSpPr>
            <p:cNvPr id="7" name="TextBox 7"/>
            <p:cNvSpPr txBox="1"/>
            <p:nvPr/>
          </p:nvSpPr>
          <p:spPr>
            <a:xfrm>
              <a:off x="0" y="988953"/>
              <a:ext cx="3279211" cy="3142640"/>
            </a:xfrm>
            <a:prstGeom prst="rect">
              <a:avLst/>
            </a:prstGeom>
          </p:spPr>
          <p:txBody>
            <a:bodyPr lIns="0" tIns="0" rIns="0" bIns="0" rtlCol="0" anchor="t">
              <a:spAutoFit/>
            </a:bodyPr>
            <a:lstStyle/>
            <a:p>
              <a:pPr>
                <a:lnSpc>
                  <a:spcPts val="3840"/>
                </a:lnSpc>
              </a:pPr>
              <a:r>
                <a:rPr lang="en-US" sz="2400" spc="48">
                  <a:solidFill>
                    <a:srgbClr val="FFFFFF"/>
                  </a:solidFill>
                  <a:latin typeface="Open Sans Light"/>
                </a:rPr>
                <a:t>Eşitliği hâlinde sırasıyla; Okul Başarı Puanı (OBP) üstünlüğüne</a:t>
              </a:r>
            </a:p>
          </p:txBody>
        </p:sp>
        <p:sp>
          <p:nvSpPr>
            <p:cNvPr id="8" name="TextBox 8"/>
            <p:cNvSpPr txBox="1"/>
            <p:nvPr/>
          </p:nvSpPr>
          <p:spPr>
            <a:xfrm>
              <a:off x="0" y="-47625"/>
              <a:ext cx="3279211" cy="573284"/>
            </a:xfrm>
            <a:prstGeom prst="rect">
              <a:avLst/>
            </a:prstGeom>
          </p:spPr>
          <p:txBody>
            <a:bodyPr lIns="0" tIns="0" rIns="0" bIns="0" rtlCol="0" anchor="t">
              <a:spAutoFit/>
            </a:bodyPr>
            <a:lstStyle/>
            <a:p>
              <a:pPr>
                <a:lnSpc>
                  <a:spcPts val="3640"/>
                </a:lnSpc>
              </a:pPr>
              <a:r>
                <a:rPr lang="en-US" sz="2600">
                  <a:solidFill>
                    <a:srgbClr val="FFFFFF"/>
                  </a:solidFill>
                  <a:latin typeface="Libre Baskerville Bold"/>
                </a:rPr>
                <a:t>Step 2</a:t>
              </a:r>
            </a:p>
          </p:txBody>
        </p:sp>
      </p:grpSp>
      <p:grpSp>
        <p:nvGrpSpPr>
          <p:cNvPr id="9" name="Group 9"/>
          <p:cNvGrpSpPr/>
          <p:nvPr/>
        </p:nvGrpSpPr>
        <p:grpSpPr>
          <a:xfrm>
            <a:off x="7950334" y="4143272"/>
            <a:ext cx="2459408" cy="3581616"/>
            <a:chOff x="0" y="0"/>
            <a:chExt cx="3279211" cy="4775488"/>
          </a:xfrm>
        </p:grpSpPr>
        <p:sp>
          <p:nvSpPr>
            <p:cNvPr id="10" name="TextBox 10"/>
            <p:cNvSpPr txBox="1"/>
            <p:nvPr/>
          </p:nvSpPr>
          <p:spPr>
            <a:xfrm>
              <a:off x="0" y="988953"/>
              <a:ext cx="3279211" cy="3786535"/>
            </a:xfrm>
            <a:prstGeom prst="rect">
              <a:avLst/>
            </a:prstGeom>
          </p:spPr>
          <p:txBody>
            <a:bodyPr lIns="0" tIns="0" rIns="0" bIns="0" rtlCol="0" anchor="t">
              <a:spAutoFit/>
            </a:bodyPr>
            <a:lstStyle/>
            <a:p>
              <a:pPr>
                <a:lnSpc>
                  <a:spcPts val="3840"/>
                </a:lnSpc>
              </a:pPr>
              <a:r>
                <a:rPr lang="en-US" sz="2400" spc="48">
                  <a:solidFill>
                    <a:srgbClr val="FFFFFF"/>
                  </a:solidFill>
                  <a:latin typeface="Open Sans Light"/>
                </a:rPr>
                <a:t>Sırasıyla 8’inci, 7’nci ve 6’ncı sınıflardaki Yılsonu Başarı Puanı (YBP) üstünlüğüne</a:t>
              </a:r>
            </a:p>
          </p:txBody>
        </p:sp>
        <p:sp>
          <p:nvSpPr>
            <p:cNvPr id="11" name="TextBox 11"/>
            <p:cNvSpPr txBox="1"/>
            <p:nvPr/>
          </p:nvSpPr>
          <p:spPr>
            <a:xfrm>
              <a:off x="0" y="-47625"/>
              <a:ext cx="3279211" cy="573284"/>
            </a:xfrm>
            <a:prstGeom prst="rect">
              <a:avLst/>
            </a:prstGeom>
          </p:spPr>
          <p:txBody>
            <a:bodyPr lIns="0" tIns="0" rIns="0" bIns="0" rtlCol="0" anchor="t">
              <a:spAutoFit/>
            </a:bodyPr>
            <a:lstStyle/>
            <a:p>
              <a:pPr>
                <a:lnSpc>
                  <a:spcPts val="3640"/>
                </a:lnSpc>
              </a:pPr>
              <a:r>
                <a:rPr lang="en-US" sz="2600">
                  <a:solidFill>
                    <a:srgbClr val="FFFFFF"/>
                  </a:solidFill>
                  <a:latin typeface="Libre Baskerville Bold"/>
                </a:rPr>
                <a:t>Step 3</a:t>
              </a:r>
            </a:p>
          </p:txBody>
        </p:sp>
      </p:grpSp>
      <p:grpSp>
        <p:nvGrpSpPr>
          <p:cNvPr id="12" name="Group 12"/>
          <p:cNvGrpSpPr/>
          <p:nvPr/>
        </p:nvGrpSpPr>
        <p:grpSpPr>
          <a:xfrm>
            <a:off x="11315901" y="4143272"/>
            <a:ext cx="2577832" cy="3098694"/>
            <a:chOff x="0" y="0"/>
            <a:chExt cx="3437109" cy="4131593"/>
          </a:xfrm>
        </p:grpSpPr>
        <p:sp>
          <p:nvSpPr>
            <p:cNvPr id="13" name="TextBox 13"/>
            <p:cNvSpPr txBox="1"/>
            <p:nvPr/>
          </p:nvSpPr>
          <p:spPr>
            <a:xfrm>
              <a:off x="0" y="988953"/>
              <a:ext cx="3437109" cy="3142640"/>
            </a:xfrm>
            <a:prstGeom prst="rect">
              <a:avLst/>
            </a:prstGeom>
          </p:spPr>
          <p:txBody>
            <a:bodyPr lIns="0" tIns="0" rIns="0" bIns="0" rtlCol="0" anchor="t">
              <a:spAutoFit/>
            </a:bodyPr>
            <a:lstStyle/>
            <a:p>
              <a:pPr>
                <a:lnSpc>
                  <a:spcPts val="3840"/>
                </a:lnSpc>
              </a:pPr>
              <a:r>
                <a:rPr lang="en-US" sz="2400" spc="48">
                  <a:solidFill>
                    <a:srgbClr val="FFFFFF"/>
                  </a:solidFill>
                  <a:latin typeface="Open Sans Light"/>
                </a:rPr>
                <a:t>8’inci sınıfta özürsüz devamsızlık yapılan gün sayısının azlığına</a:t>
              </a:r>
            </a:p>
          </p:txBody>
        </p:sp>
        <p:sp>
          <p:nvSpPr>
            <p:cNvPr id="14" name="TextBox 14"/>
            <p:cNvSpPr txBox="1"/>
            <p:nvPr/>
          </p:nvSpPr>
          <p:spPr>
            <a:xfrm>
              <a:off x="0" y="-47625"/>
              <a:ext cx="3437109" cy="573284"/>
            </a:xfrm>
            <a:prstGeom prst="rect">
              <a:avLst/>
            </a:prstGeom>
          </p:spPr>
          <p:txBody>
            <a:bodyPr lIns="0" tIns="0" rIns="0" bIns="0" rtlCol="0" anchor="t">
              <a:spAutoFit/>
            </a:bodyPr>
            <a:lstStyle/>
            <a:p>
              <a:pPr>
                <a:lnSpc>
                  <a:spcPts val="3640"/>
                </a:lnSpc>
              </a:pPr>
              <a:r>
                <a:rPr lang="en-US" sz="2600">
                  <a:solidFill>
                    <a:srgbClr val="FFFFFF"/>
                  </a:solidFill>
                  <a:latin typeface="Libre Baskerville Bold"/>
                </a:rPr>
                <a:t>Step 4</a:t>
              </a:r>
            </a:p>
          </p:txBody>
        </p:sp>
      </p:grpSp>
      <p:grpSp>
        <p:nvGrpSpPr>
          <p:cNvPr id="15" name="Group 15"/>
          <p:cNvGrpSpPr/>
          <p:nvPr/>
        </p:nvGrpSpPr>
        <p:grpSpPr>
          <a:xfrm>
            <a:off x="14799892" y="4143272"/>
            <a:ext cx="2459408" cy="2132852"/>
            <a:chOff x="0" y="0"/>
            <a:chExt cx="3279211" cy="2843803"/>
          </a:xfrm>
        </p:grpSpPr>
        <p:sp>
          <p:nvSpPr>
            <p:cNvPr id="16" name="TextBox 16"/>
            <p:cNvSpPr txBox="1"/>
            <p:nvPr/>
          </p:nvSpPr>
          <p:spPr>
            <a:xfrm>
              <a:off x="0" y="988953"/>
              <a:ext cx="3279211" cy="1854850"/>
            </a:xfrm>
            <a:prstGeom prst="rect">
              <a:avLst/>
            </a:prstGeom>
          </p:spPr>
          <p:txBody>
            <a:bodyPr lIns="0" tIns="0" rIns="0" bIns="0" rtlCol="0" anchor="t">
              <a:spAutoFit/>
            </a:bodyPr>
            <a:lstStyle/>
            <a:p>
              <a:pPr>
                <a:lnSpc>
                  <a:spcPts val="3840"/>
                </a:lnSpc>
              </a:pPr>
              <a:r>
                <a:rPr lang="en-US" sz="2400" spc="48">
                  <a:solidFill>
                    <a:srgbClr val="FFFFFF"/>
                  </a:solidFill>
                  <a:latin typeface="Open Sans Light"/>
                </a:rPr>
                <a:t>Tercih önceliğine ve yaşı küçük olana</a:t>
              </a:r>
            </a:p>
          </p:txBody>
        </p:sp>
        <p:sp>
          <p:nvSpPr>
            <p:cNvPr id="17" name="TextBox 17"/>
            <p:cNvSpPr txBox="1"/>
            <p:nvPr/>
          </p:nvSpPr>
          <p:spPr>
            <a:xfrm>
              <a:off x="0" y="-47625"/>
              <a:ext cx="3279211" cy="573284"/>
            </a:xfrm>
            <a:prstGeom prst="rect">
              <a:avLst/>
            </a:prstGeom>
          </p:spPr>
          <p:txBody>
            <a:bodyPr lIns="0" tIns="0" rIns="0" bIns="0" rtlCol="0" anchor="t">
              <a:spAutoFit/>
            </a:bodyPr>
            <a:lstStyle/>
            <a:p>
              <a:pPr>
                <a:lnSpc>
                  <a:spcPts val="3640"/>
                </a:lnSpc>
              </a:pPr>
              <a:r>
                <a:rPr lang="en-US" sz="2600">
                  <a:solidFill>
                    <a:srgbClr val="FFFFFF"/>
                  </a:solidFill>
                  <a:latin typeface="Libre Baskerville Bold"/>
                </a:rPr>
                <a:t>Step 5</a:t>
              </a:r>
            </a:p>
          </p:txBody>
        </p:sp>
      </p:grpSp>
      <p:sp>
        <p:nvSpPr>
          <p:cNvPr id="18" name="AutoShape 18"/>
          <p:cNvSpPr/>
          <p:nvPr/>
        </p:nvSpPr>
        <p:spPr>
          <a:xfrm rot="-5400000">
            <a:off x="1574174" y="6696024"/>
            <a:ext cx="5115028" cy="0"/>
          </a:xfrm>
          <a:prstGeom prst="line">
            <a:avLst/>
          </a:prstGeom>
          <a:ln w="9525" cap="rnd">
            <a:solidFill>
              <a:srgbClr val="FFFFFF">
                <a:alpha val="24706"/>
              </a:srgbClr>
            </a:solidFill>
            <a:prstDash val="solid"/>
            <a:headEnd type="none" w="sm" len="sm"/>
            <a:tailEnd type="none" w="sm" len="sm"/>
          </a:ln>
        </p:spPr>
      </p:sp>
      <p:sp>
        <p:nvSpPr>
          <p:cNvPr id="19" name="AutoShape 19"/>
          <p:cNvSpPr/>
          <p:nvPr/>
        </p:nvSpPr>
        <p:spPr>
          <a:xfrm rot="-5400000">
            <a:off x="4939741" y="6696024"/>
            <a:ext cx="5115028" cy="0"/>
          </a:xfrm>
          <a:prstGeom prst="line">
            <a:avLst/>
          </a:prstGeom>
          <a:ln w="9525" cap="rnd">
            <a:solidFill>
              <a:srgbClr val="FFFFFF">
                <a:alpha val="24706"/>
              </a:srgbClr>
            </a:solidFill>
            <a:prstDash val="solid"/>
            <a:headEnd type="none" w="sm" len="sm"/>
            <a:tailEnd type="none" w="sm" len="sm"/>
          </a:ln>
        </p:spPr>
      </p:sp>
      <p:sp>
        <p:nvSpPr>
          <p:cNvPr id="20" name="AutoShape 20"/>
          <p:cNvSpPr/>
          <p:nvPr/>
        </p:nvSpPr>
        <p:spPr>
          <a:xfrm rot="-5400000">
            <a:off x="8305308" y="6696024"/>
            <a:ext cx="5115028" cy="0"/>
          </a:xfrm>
          <a:prstGeom prst="line">
            <a:avLst/>
          </a:prstGeom>
          <a:ln w="9525" cap="rnd">
            <a:solidFill>
              <a:srgbClr val="FFFFFF">
                <a:alpha val="24706"/>
              </a:srgbClr>
            </a:solidFill>
            <a:prstDash val="solid"/>
            <a:headEnd type="none" w="sm" len="sm"/>
            <a:tailEnd type="none" w="sm" len="sm"/>
          </a:ln>
        </p:spPr>
      </p:sp>
      <p:sp>
        <p:nvSpPr>
          <p:cNvPr id="21" name="AutoShape 21"/>
          <p:cNvSpPr/>
          <p:nvPr/>
        </p:nvSpPr>
        <p:spPr>
          <a:xfrm rot="-5400000">
            <a:off x="11789299" y="6696024"/>
            <a:ext cx="5115028" cy="0"/>
          </a:xfrm>
          <a:prstGeom prst="line">
            <a:avLst/>
          </a:prstGeom>
          <a:ln w="9525" cap="rnd">
            <a:solidFill>
              <a:srgbClr val="FFFFFF">
                <a:alpha val="24706"/>
              </a:srgbClr>
            </a:solidFill>
            <a:prstDash val="solid"/>
            <a:headEnd type="none" w="sm" len="sm"/>
            <a:tailEnd type="none" w="sm" len="sm"/>
          </a:ln>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C302E"/>
        </a:solidFill>
        <a:effectLst/>
      </p:bgPr>
    </p:bg>
    <p:spTree>
      <p:nvGrpSpPr>
        <p:cNvPr id="1" name=""/>
        <p:cNvGrpSpPr/>
        <p:nvPr/>
      </p:nvGrpSpPr>
      <p:grpSpPr>
        <a:xfrm>
          <a:off x="0" y="0"/>
          <a:ext cx="0" cy="0"/>
          <a:chOff x="0" y="0"/>
          <a:chExt cx="0" cy="0"/>
        </a:xfrm>
      </p:grpSpPr>
      <p:sp>
        <p:nvSpPr>
          <p:cNvPr id="2" name="TextBox 2"/>
          <p:cNvSpPr txBox="1"/>
          <p:nvPr/>
        </p:nvSpPr>
        <p:spPr>
          <a:xfrm>
            <a:off x="1946818" y="857250"/>
            <a:ext cx="14679827" cy="1085850"/>
          </a:xfrm>
          <a:prstGeom prst="rect">
            <a:avLst/>
          </a:prstGeom>
        </p:spPr>
        <p:txBody>
          <a:bodyPr lIns="0" tIns="0" rIns="0" bIns="0" rtlCol="0" anchor="t">
            <a:spAutoFit/>
          </a:bodyPr>
          <a:lstStyle/>
          <a:p>
            <a:pPr>
              <a:lnSpc>
                <a:spcPts val="9000"/>
              </a:lnSpc>
            </a:pPr>
            <a:r>
              <a:rPr lang="en-US" sz="6000" spc="816">
                <a:solidFill>
                  <a:srgbClr val="FFFFFF"/>
                </a:solidFill>
                <a:latin typeface="Libre Baskerville"/>
              </a:rPr>
              <a:t>YEREL YERLEŞTİRME</a:t>
            </a:r>
          </a:p>
        </p:txBody>
      </p:sp>
      <p:grpSp>
        <p:nvGrpSpPr>
          <p:cNvPr id="3" name="Group 3"/>
          <p:cNvGrpSpPr/>
          <p:nvPr/>
        </p:nvGrpSpPr>
        <p:grpSpPr>
          <a:xfrm>
            <a:off x="1946818" y="4143272"/>
            <a:ext cx="2459408" cy="1167010"/>
            <a:chOff x="0" y="0"/>
            <a:chExt cx="3279211" cy="1556013"/>
          </a:xfrm>
        </p:grpSpPr>
        <p:sp>
          <p:nvSpPr>
            <p:cNvPr id="4" name="TextBox 4"/>
            <p:cNvSpPr txBox="1"/>
            <p:nvPr/>
          </p:nvSpPr>
          <p:spPr>
            <a:xfrm>
              <a:off x="0" y="-47625"/>
              <a:ext cx="3279211" cy="569172"/>
            </a:xfrm>
            <a:prstGeom prst="rect">
              <a:avLst/>
            </a:prstGeom>
          </p:spPr>
          <p:txBody>
            <a:bodyPr lIns="0" tIns="0" rIns="0" bIns="0" rtlCol="0" anchor="t">
              <a:spAutoFit/>
            </a:bodyPr>
            <a:lstStyle/>
            <a:p>
              <a:pPr>
                <a:lnSpc>
                  <a:spcPts val="3640"/>
                </a:lnSpc>
              </a:pPr>
              <a:r>
                <a:rPr lang="en-US" sz="2600">
                  <a:solidFill>
                    <a:srgbClr val="FFFFFF"/>
                  </a:solidFill>
                  <a:latin typeface="Libre Baskerville Bold"/>
                </a:rPr>
                <a:t>Step 1</a:t>
              </a:r>
            </a:p>
          </p:txBody>
        </p:sp>
        <p:sp>
          <p:nvSpPr>
            <p:cNvPr id="5" name="TextBox 5"/>
            <p:cNvSpPr txBox="1"/>
            <p:nvPr/>
          </p:nvSpPr>
          <p:spPr>
            <a:xfrm>
              <a:off x="0" y="988953"/>
              <a:ext cx="3279211" cy="567060"/>
            </a:xfrm>
            <a:prstGeom prst="rect">
              <a:avLst/>
            </a:prstGeom>
          </p:spPr>
          <p:txBody>
            <a:bodyPr lIns="0" tIns="0" rIns="0" bIns="0" rtlCol="0" anchor="t">
              <a:spAutoFit/>
            </a:bodyPr>
            <a:lstStyle/>
            <a:p>
              <a:pPr>
                <a:lnSpc>
                  <a:spcPts val="3840"/>
                </a:lnSpc>
              </a:pPr>
              <a:r>
                <a:rPr lang="en-US" sz="2400" spc="48">
                  <a:solidFill>
                    <a:srgbClr val="FFFFFF"/>
                  </a:solidFill>
                  <a:latin typeface="Open Sans Light"/>
                </a:rPr>
                <a:t>ikamet adresleri</a:t>
              </a:r>
            </a:p>
          </p:txBody>
        </p:sp>
      </p:grpSp>
      <p:grpSp>
        <p:nvGrpSpPr>
          <p:cNvPr id="6" name="Group 6"/>
          <p:cNvGrpSpPr/>
          <p:nvPr/>
        </p:nvGrpSpPr>
        <p:grpSpPr>
          <a:xfrm>
            <a:off x="5312385" y="4143272"/>
            <a:ext cx="2459408" cy="2132852"/>
            <a:chOff x="0" y="0"/>
            <a:chExt cx="3279211" cy="2843803"/>
          </a:xfrm>
        </p:grpSpPr>
        <p:sp>
          <p:nvSpPr>
            <p:cNvPr id="7" name="TextBox 7"/>
            <p:cNvSpPr txBox="1"/>
            <p:nvPr/>
          </p:nvSpPr>
          <p:spPr>
            <a:xfrm>
              <a:off x="0" y="988953"/>
              <a:ext cx="3279211" cy="1854850"/>
            </a:xfrm>
            <a:prstGeom prst="rect">
              <a:avLst/>
            </a:prstGeom>
          </p:spPr>
          <p:txBody>
            <a:bodyPr lIns="0" tIns="0" rIns="0" bIns="0" rtlCol="0" anchor="t">
              <a:spAutoFit/>
            </a:bodyPr>
            <a:lstStyle/>
            <a:p>
              <a:pPr>
                <a:lnSpc>
                  <a:spcPts val="3840"/>
                </a:lnSpc>
              </a:pPr>
              <a:r>
                <a:rPr lang="en-US" sz="2400" spc="48">
                  <a:solidFill>
                    <a:srgbClr val="FFFFFF"/>
                  </a:solidFill>
                  <a:latin typeface="Open Sans Light"/>
                </a:rPr>
                <a:t>okul başarı puanının üstünlüğü</a:t>
              </a:r>
            </a:p>
          </p:txBody>
        </p:sp>
        <p:sp>
          <p:nvSpPr>
            <p:cNvPr id="8" name="TextBox 8"/>
            <p:cNvSpPr txBox="1"/>
            <p:nvPr/>
          </p:nvSpPr>
          <p:spPr>
            <a:xfrm>
              <a:off x="0" y="-47625"/>
              <a:ext cx="3279211" cy="573284"/>
            </a:xfrm>
            <a:prstGeom prst="rect">
              <a:avLst/>
            </a:prstGeom>
          </p:spPr>
          <p:txBody>
            <a:bodyPr lIns="0" tIns="0" rIns="0" bIns="0" rtlCol="0" anchor="t">
              <a:spAutoFit/>
            </a:bodyPr>
            <a:lstStyle/>
            <a:p>
              <a:pPr>
                <a:lnSpc>
                  <a:spcPts val="3640"/>
                </a:lnSpc>
              </a:pPr>
              <a:r>
                <a:rPr lang="en-US" sz="2600">
                  <a:solidFill>
                    <a:srgbClr val="FFFFFF"/>
                  </a:solidFill>
                  <a:latin typeface="Libre Baskerville Bold"/>
                </a:rPr>
                <a:t>Step 2</a:t>
              </a:r>
            </a:p>
          </p:txBody>
        </p:sp>
      </p:grpSp>
      <p:grpSp>
        <p:nvGrpSpPr>
          <p:cNvPr id="9" name="Group 9"/>
          <p:cNvGrpSpPr/>
          <p:nvPr/>
        </p:nvGrpSpPr>
        <p:grpSpPr>
          <a:xfrm>
            <a:off x="8677952" y="4143272"/>
            <a:ext cx="2459408" cy="2132852"/>
            <a:chOff x="0" y="0"/>
            <a:chExt cx="3279211" cy="2843803"/>
          </a:xfrm>
        </p:grpSpPr>
        <p:sp>
          <p:nvSpPr>
            <p:cNvPr id="10" name="TextBox 10"/>
            <p:cNvSpPr txBox="1"/>
            <p:nvPr/>
          </p:nvSpPr>
          <p:spPr>
            <a:xfrm>
              <a:off x="0" y="988953"/>
              <a:ext cx="3279211" cy="1854850"/>
            </a:xfrm>
            <a:prstGeom prst="rect">
              <a:avLst/>
            </a:prstGeom>
          </p:spPr>
          <p:txBody>
            <a:bodyPr lIns="0" tIns="0" rIns="0" bIns="0" rtlCol="0" anchor="t">
              <a:spAutoFit/>
            </a:bodyPr>
            <a:lstStyle/>
            <a:p>
              <a:pPr>
                <a:lnSpc>
                  <a:spcPts val="3840"/>
                </a:lnSpc>
              </a:pPr>
              <a:r>
                <a:rPr lang="en-US" sz="2400" spc="48">
                  <a:solidFill>
                    <a:srgbClr val="FFFFFF"/>
                  </a:solidFill>
                  <a:latin typeface="Open Sans Light"/>
                </a:rPr>
                <a:t>devamsızlık yapılan gün sayısının azlığı</a:t>
              </a:r>
            </a:p>
          </p:txBody>
        </p:sp>
        <p:sp>
          <p:nvSpPr>
            <p:cNvPr id="11" name="TextBox 11"/>
            <p:cNvSpPr txBox="1"/>
            <p:nvPr/>
          </p:nvSpPr>
          <p:spPr>
            <a:xfrm>
              <a:off x="0" y="-47625"/>
              <a:ext cx="3279211" cy="573284"/>
            </a:xfrm>
            <a:prstGeom prst="rect">
              <a:avLst/>
            </a:prstGeom>
          </p:spPr>
          <p:txBody>
            <a:bodyPr lIns="0" tIns="0" rIns="0" bIns="0" rtlCol="0" anchor="t">
              <a:spAutoFit/>
            </a:bodyPr>
            <a:lstStyle/>
            <a:p>
              <a:pPr>
                <a:lnSpc>
                  <a:spcPts val="3640"/>
                </a:lnSpc>
              </a:pPr>
              <a:r>
                <a:rPr lang="en-US" sz="2600">
                  <a:solidFill>
                    <a:srgbClr val="FFFFFF"/>
                  </a:solidFill>
                  <a:latin typeface="Libre Baskerville Bold"/>
                </a:rPr>
                <a:t>Step 3</a:t>
              </a:r>
            </a:p>
          </p:txBody>
        </p:sp>
      </p:grpSp>
      <p:grpSp>
        <p:nvGrpSpPr>
          <p:cNvPr id="12" name="Group 12"/>
          <p:cNvGrpSpPr/>
          <p:nvPr/>
        </p:nvGrpSpPr>
        <p:grpSpPr>
          <a:xfrm>
            <a:off x="12043519" y="4143272"/>
            <a:ext cx="2577832" cy="2615773"/>
            <a:chOff x="0" y="0"/>
            <a:chExt cx="3437109" cy="3487698"/>
          </a:xfrm>
        </p:grpSpPr>
        <p:sp>
          <p:nvSpPr>
            <p:cNvPr id="13" name="TextBox 13"/>
            <p:cNvSpPr txBox="1"/>
            <p:nvPr/>
          </p:nvSpPr>
          <p:spPr>
            <a:xfrm>
              <a:off x="0" y="988953"/>
              <a:ext cx="3437109" cy="2498745"/>
            </a:xfrm>
            <a:prstGeom prst="rect">
              <a:avLst/>
            </a:prstGeom>
          </p:spPr>
          <p:txBody>
            <a:bodyPr lIns="0" tIns="0" rIns="0" bIns="0" rtlCol="0" anchor="t">
              <a:spAutoFit/>
            </a:bodyPr>
            <a:lstStyle/>
            <a:p>
              <a:pPr>
                <a:lnSpc>
                  <a:spcPts val="3840"/>
                </a:lnSpc>
              </a:pPr>
              <a:r>
                <a:rPr lang="en-US" sz="2400" spc="48">
                  <a:solidFill>
                    <a:srgbClr val="FFFFFF"/>
                  </a:solidFill>
                  <a:latin typeface="Open Sans Light"/>
                </a:rPr>
                <a:t>8’inci, 7’nci ve 6’ncı sınıflardaki yılsonu başarı puanı</a:t>
              </a:r>
            </a:p>
          </p:txBody>
        </p:sp>
        <p:sp>
          <p:nvSpPr>
            <p:cNvPr id="14" name="TextBox 14"/>
            <p:cNvSpPr txBox="1"/>
            <p:nvPr/>
          </p:nvSpPr>
          <p:spPr>
            <a:xfrm>
              <a:off x="0" y="-47625"/>
              <a:ext cx="3437109" cy="573284"/>
            </a:xfrm>
            <a:prstGeom prst="rect">
              <a:avLst/>
            </a:prstGeom>
          </p:spPr>
          <p:txBody>
            <a:bodyPr lIns="0" tIns="0" rIns="0" bIns="0" rtlCol="0" anchor="t">
              <a:spAutoFit/>
            </a:bodyPr>
            <a:lstStyle/>
            <a:p>
              <a:pPr>
                <a:lnSpc>
                  <a:spcPts val="3640"/>
                </a:lnSpc>
              </a:pPr>
              <a:r>
                <a:rPr lang="en-US" sz="2600">
                  <a:solidFill>
                    <a:srgbClr val="FFFFFF"/>
                  </a:solidFill>
                  <a:latin typeface="Libre Baskerville Bold"/>
                </a:rPr>
                <a:t>Step 4</a:t>
              </a:r>
            </a:p>
          </p:txBody>
        </p:sp>
      </p:grpSp>
      <p:sp>
        <p:nvSpPr>
          <p:cNvPr id="15" name="AutoShape 15"/>
          <p:cNvSpPr/>
          <p:nvPr/>
        </p:nvSpPr>
        <p:spPr>
          <a:xfrm rot="-5400000">
            <a:off x="2301792" y="6696024"/>
            <a:ext cx="5115028" cy="0"/>
          </a:xfrm>
          <a:prstGeom prst="line">
            <a:avLst/>
          </a:prstGeom>
          <a:ln w="9525" cap="rnd">
            <a:solidFill>
              <a:srgbClr val="FFFFFF">
                <a:alpha val="24706"/>
              </a:srgbClr>
            </a:solidFill>
            <a:prstDash val="solid"/>
            <a:headEnd type="none" w="sm" len="sm"/>
            <a:tailEnd type="none" w="sm" len="sm"/>
          </a:ln>
        </p:spPr>
      </p:sp>
      <p:sp>
        <p:nvSpPr>
          <p:cNvPr id="16" name="AutoShape 16"/>
          <p:cNvSpPr/>
          <p:nvPr/>
        </p:nvSpPr>
        <p:spPr>
          <a:xfrm rot="-5400000">
            <a:off x="5667359" y="6696024"/>
            <a:ext cx="5115028" cy="0"/>
          </a:xfrm>
          <a:prstGeom prst="line">
            <a:avLst/>
          </a:prstGeom>
          <a:ln w="9525" cap="rnd">
            <a:solidFill>
              <a:srgbClr val="FFFFFF">
                <a:alpha val="24706"/>
              </a:srgbClr>
            </a:solidFill>
            <a:prstDash val="solid"/>
            <a:headEnd type="none" w="sm" len="sm"/>
            <a:tailEnd type="none" w="sm" len="sm"/>
          </a:ln>
        </p:spPr>
      </p:sp>
      <p:sp>
        <p:nvSpPr>
          <p:cNvPr id="17" name="AutoShape 17"/>
          <p:cNvSpPr/>
          <p:nvPr/>
        </p:nvSpPr>
        <p:spPr>
          <a:xfrm rot="-5400000">
            <a:off x="9032926" y="6696024"/>
            <a:ext cx="5115028" cy="0"/>
          </a:xfrm>
          <a:prstGeom prst="line">
            <a:avLst/>
          </a:prstGeom>
          <a:ln w="9525" cap="rnd">
            <a:solidFill>
              <a:srgbClr val="FFFFFF">
                <a:alpha val="24706"/>
              </a:srgbClr>
            </a:solidFill>
            <a:prstDash val="solid"/>
            <a:headEnd type="none" w="sm" len="sm"/>
            <a:tailEnd type="none" w="sm" len="sm"/>
          </a:ln>
        </p:spPr>
      </p:sp>
      <p:sp>
        <p:nvSpPr>
          <p:cNvPr id="18" name="AutoShape 18"/>
          <p:cNvSpPr/>
          <p:nvPr/>
        </p:nvSpPr>
        <p:spPr>
          <a:xfrm rot="-5400000">
            <a:off x="12516917" y="6696024"/>
            <a:ext cx="5115028" cy="0"/>
          </a:xfrm>
          <a:prstGeom prst="line">
            <a:avLst/>
          </a:prstGeom>
          <a:ln w="9525" cap="rnd">
            <a:solidFill>
              <a:srgbClr val="FFFFFF">
                <a:alpha val="24706"/>
              </a:srgbClr>
            </a:solidFill>
            <a:prstDash val="solid"/>
            <a:headEnd type="none" w="sm" len="sm"/>
            <a:tailEnd type="none" w="sm" len="sm"/>
          </a:ln>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88849" y="857250"/>
            <a:ext cx="14351251" cy="1085850"/>
          </a:xfrm>
          <a:prstGeom prst="rect">
            <a:avLst/>
          </a:prstGeom>
        </p:spPr>
        <p:txBody>
          <a:bodyPr lIns="0" tIns="0" rIns="0" bIns="0" rtlCol="0" anchor="t">
            <a:spAutoFit/>
          </a:bodyPr>
          <a:lstStyle/>
          <a:p>
            <a:pPr>
              <a:lnSpc>
                <a:spcPts val="9000"/>
              </a:lnSpc>
            </a:pPr>
            <a:r>
              <a:rPr lang="en-US" sz="6000">
                <a:solidFill>
                  <a:srgbClr val="03989E"/>
                </a:solidFill>
                <a:latin typeface="Libre Baskerville"/>
              </a:rPr>
              <a:t>Tercih edilen lise bakımından;</a:t>
            </a:r>
          </a:p>
        </p:txBody>
      </p:sp>
      <p:grpSp>
        <p:nvGrpSpPr>
          <p:cNvPr id="3" name="Group 3"/>
          <p:cNvGrpSpPr/>
          <p:nvPr/>
        </p:nvGrpSpPr>
        <p:grpSpPr>
          <a:xfrm>
            <a:off x="14382063" y="5642599"/>
            <a:ext cx="5224866" cy="1731864"/>
            <a:chOff x="0" y="0"/>
            <a:chExt cx="6966488" cy="2309152"/>
          </a:xfrm>
        </p:grpSpPr>
        <p:sp>
          <p:nvSpPr>
            <p:cNvPr id="4" name="TextBox 4"/>
            <p:cNvSpPr txBox="1"/>
            <p:nvPr/>
          </p:nvSpPr>
          <p:spPr>
            <a:xfrm>
              <a:off x="0" y="-57150"/>
              <a:ext cx="6966488" cy="630387"/>
            </a:xfrm>
            <a:prstGeom prst="rect">
              <a:avLst/>
            </a:prstGeom>
          </p:spPr>
          <p:txBody>
            <a:bodyPr lIns="0" tIns="0" rIns="0" bIns="0" rtlCol="0" anchor="t">
              <a:spAutoFit/>
            </a:bodyPr>
            <a:lstStyle/>
            <a:p>
              <a:pPr>
                <a:lnSpc>
                  <a:spcPts val="3979"/>
                </a:lnSpc>
              </a:pPr>
              <a:r>
                <a:rPr lang="en-US" sz="2842">
                  <a:solidFill>
                    <a:srgbClr val="FF1616"/>
                  </a:solidFill>
                  <a:latin typeface="Libre Baskerville Bold"/>
                </a:rPr>
                <a:t>Kırmızı renk, </a:t>
              </a:r>
            </a:p>
          </p:txBody>
        </p:sp>
        <p:sp>
          <p:nvSpPr>
            <p:cNvPr id="5" name="TextBox 5"/>
            <p:cNvSpPr txBox="1"/>
            <p:nvPr/>
          </p:nvSpPr>
          <p:spPr>
            <a:xfrm>
              <a:off x="0" y="1665963"/>
              <a:ext cx="6966488" cy="643189"/>
            </a:xfrm>
            <a:prstGeom prst="rect">
              <a:avLst/>
            </a:prstGeom>
          </p:spPr>
          <p:txBody>
            <a:bodyPr lIns="0" tIns="0" rIns="0" bIns="0" rtlCol="0" anchor="t">
              <a:spAutoFit/>
            </a:bodyPr>
            <a:lstStyle/>
            <a:p>
              <a:pPr>
                <a:lnSpc>
                  <a:spcPts val="4372"/>
                </a:lnSpc>
              </a:pPr>
              <a:r>
                <a:rPr lang="en-US" sz="2732">
                  <a:solidFill>
                    <a:srgbClr val="FF1616"/>
                  </a:solidFill>
                  <a:latin typeface="Open Sans"/>
                </a:rPr>
                <a:t>“Diğer”</a:t>
              </a:r>
            </a:p>
          </p:txBody>
        </p:sp>
        <p:sp>
          <p:nvSpPr>
            <p:cNvPr id="6" name="AutoShape 6"/>
            <p:cNvSpPr/>
            <p:nvPr/>
          </p:nvSpPr>
          <p:spPr>
            <a:xfrm>
              <a:off x="0" y="1085980"/>
              <a:ext cx="6966488" cy="0"/>
            </a:xfrm>
            <a:prstGeom prst="line">
              <a:avLst/>
            </a:prstGeom>
            <a:ln w="13884" cap="rnd">
              <a:solidFill>
                <a:srgbClr val="FFFFFF">
                  <a:alpha val="24706"/>
                </a:srgbClr>
              </a:solidFill>
              <a:prstDash val="solid"/>
              <a:headEnd type="none" w="sm" len="sm"/>
              <a:tailEnd type="none" w="sm" len="sm"/>
            </a:ln>
          </p:spPr>
        </p:sp>
      </p:gr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382063" y="4127888"/>
            <a:ext cx="832225" cy="901031"/>
          </a:xfrm>
          <a:prstGeom prst="rect">
            <a:avLst/>
          </a:prstGeom>
        </p:spPr>
      </p:pic>
      <p:grpSp>
        <p:nvGrpSpPr>
          <p:cNvPr id="8" name="Group 8"/>
          <p:cNvGrpSpPr/>
          <p:nvPr/>
        </p:nvGrpSpPr>
        <p:grpSpPr>
          <a:xfrm>
            <a:off x="8122882" y="5642599"/>
            <a:ext cx="5224866" cy="1731864"/>
            <a:chOff x="0" y="0"/>
            <a:chExt cx="6966488" cy="2309152"/>
          </a:xfrm>
        </p:grpSpPr>
        <p:sp>
          <p:nvSpPr>
            <p:cNvPr id="9" name="TextBox 9"/>
            <p:cNvSpPr txBox="1"/>
            <p:nvPr/>
          </p:nvSpPr>
          <p:spPr>
            <a:xfrm>
              <a:off x="0" y="-57150"/>
              <a:ext cx="6966488" cy="630387"/>
            </a:xfrm>
            <a:prstGeom prst="rect">
              <a:avLst/>
            </a:prstGeom>
          </p:spPr>
          <p:txBody>
            <a:bodyPr lIns="0" tIns="0" rIns="0" bIns="0" rtlCol="0" anchor="t">
              <a:spAutoFit/>
            </a:bodyPr>
            <a:lstStyle/>
            <a:p>
              <a:pPr>
                <a:lnSpc>
                  <a:spcPts val="3979"/>
                </a:lnSpc>
              </a:pPr>
              <a:r>
                <a:rPr lang="en-US" sz="2842">
                  <a:solidFill>
                    <a:srgbClr val="004AAD"/>
                  </a:solidFill>
                  <a:latin typeface="Libre Baskerville Bold"/>
                </a:rPr>
                <a:t>Mavi renk, </a:t>
              </a:r>
            </a:p>
          </p:txBody>
        </p:sp>
        <p:sp>
          <p:nvSpPr>
            <p:cNvPr id="10" name="TextBox 10"/>
            <p:cNvSpPr txBox="1"/>
            <p:nvPr/>
          </p:nvSpPr>
          <p:spPr>
            <a:xfrm>
              <a:off x="0" y="1665963"/>
              <a:ext cx="6966488" cy="643189"/>
            </a:xfrm>
            <a:prstGeom prst="rect">
              <a:avLst/>
            </a:prstGeom>
          </p:spPr>
          <p:txBody>
            <a:bodyPr lIns="0" tIns="0" rIns="0" bIns="0" rtlCol="0" anchor="t">
              <a:spAutoFit/>
            </a:bodyPr>
            <a:lstStyle/>
            <a:p>
              <a:pPr>
                <a:lnSpc>
                  <a:spcPts val="4372"/>
                </a:lnSpc>
              </a:pPr>
              <a:r>
                <a:rPr lang="en-US" sz="2732">
                  <a:solidFill>
                    <a:srgbClr val="004AAD"/>
                  </a:solidFill>
                  <a:latin typeface="Open Sans"/>
                </a:rPr>
                <a:t>“Komşu Kayıt Alanında”</a:t>
              </a:r>
            </a:p>
          </p:txBody>
        </p:sp>
        <p:sp>
          <p:nvSpPr>
            <p:cNvPr id="11" name="AutoShape 11"/>
            <p:cNvSpPr/>
            <p:nvPr/>
          </p:nvSpPr>
          <p:spPr>
            <a:xfrm>
              <a:off x="0" y="1099863"/>
              <a:ext cx="6966488" cy="0"/>
            </a:xfrm>
            <a:prstGeom prst="line">
              <a:avLst/>
            </a:prstGeom>
            <a:ln w="13884" cap="rnd">
              <a:solidFill>
                <a:srgbClr val="FFFFFF">
                  <a:alpha val="24706"/>
                </a:srgbClr>
              </a:solidFill>
              <a:prstDash val="solid"/>
              <a:headEnd type="none" w="sm" len="sm"/>
              <a:tailEnd type="none" w="sm" len="sm"/>
            </a:ln>
          </p:spPr>
        </p:sp>
      </p:grpSp>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357379" y="4127888"/>
            <a:ext cx="653657" cy="901031"/>
          </a:xfrm>
          <a:prstGeom prst="rect">
            <a:avLst/>
          </a:prstGeom>
        </p:spPr>
      </p:pic>
      <p:grpSp>
        <p:nvGrpSpPr>
          <p:cNvPr id="13" name="Group 13"/>
          <p:cNvGrpSpPr/>
          <p:nvPr/>
        </p:nvGrpSpPr>
        <p:grpSpPr>
          <a:xfrm>
            <a:off x="1863700" y="5642599"/>
            <a:ext cx="5224866" cy="1730999"/>
            <a:chOff x="0" y="0"/>
            <a:chExt cx="6966488" cy="2307999"/>
          </a:xfrm>
        </p:grpSpPr>
        <p:sp>
          <p:nvSpPr>
            <p:cNvPr id="14" name="TextBox 14"/>
            <p:cNvSpPr txBox="1"/>
            <p:nvPr/>
          </p:nvSpPr>
          <p:spPr>
            <a:xfrm>
              <a:off x="0" y="-57150"/>
              <a:ext cx="6966488" cy="627303"/>
            </a:xfrm>
            <a:prstGeom prst="rect">
              <a:avLst/>
            </a:prstGeom>
          </p:spPr>
          <p:txBody>
            <a:bodyPr lIns="0" tIns="0" rIns="0" bIns="0" rtlCol="0" anchor="t">
              <a:spAutoFit/>
            </a:bodyPr>
            <a:lstStyle/>
            <a:p>
              <a:pPr>
                <a:lnSpc>
                  <a:spcPts val="3979"/>
                </a:lnSpc>
              </a:pPr>
              <a:r>
                <a:rPr lang="en-US" sz="2842">
                  <a:solidFill>
                    <a:srgbClr val="008037"/>
                  </a:solidFill>
                  <a:latin typeface="Libre Baskerville Bold"/>
                </a:rPr>
                <a:t>Yeşil renk, </a:t>
              </a:r>
            </a:p>
          </p:txBody>
        </p:sp>
        <p:sp>
          <p:nvSpPr>
            <p:cNvPr id="15" name="TextBox 15"/>
            <p:cNvSpPr txBox="1"/>
            <p:nvPr/>
          </p:nvSpPr>
          <p:spPr>
            <a:xfrm>
              <a:off x="0" y="1664810"/>
              <a:ext cx="6966488" cy="643189"/>
            </a:xfrm>
            <a:prstGeom prst="rect">
              <a:avLst/>
            </a:prstGeom>
          </p:spPr>
          <p:txBody>
            <a:bodyPr lIns="0" tIns="0" rIns="0" bIns="0" rtlCol="0" anchor="t">
              <a:spAutoFit/>
            </a:bodyPr>
            <a:lstStyle/>
            <a:p>
              <a:pPr>
                <a:lnSpc>
                  <a:spcPts val="4372"/>
                </a:lnSpc>
              </a:pPr>
              <a:r>
                <a:rPr lang="en-US" sz="2732">
                  <a:solidFill>
                    <a:srgbClr val="008037"/>
                  </a:solidFill>
                  <a:latin typeface="Open Sans"/>
                </a:rPr>
                <a:t>“Kayıt Alanında”</a:t>
              </a:r>
            </a:p>
          </p:txBody>
        </p:sp>
        <p:sp>
          <p:nvSpPr>
            <p:cNvPr id="16" name="AutoShape 16"/>
            <p:cNvSpPr/>
            <p:nvPr/>
          </p:nvSpPr>
          <p:spPr>
            <a:xfrm>
              <a:off x="0" y="1112593"/>
              <a:ext cx="6966488" cy="0"/>
            </a:xfrm>
            <a:prstGeom prst="line">
              <a:avLst/>
            </a:prstGeom>
            <a:ln w="13884" cap="rnd">
              <a:solidFill>
                <a:srgbClr val="FFFFFF">
                  <a:alpha val="24706"/>
                </a:srgbClr>
              </a:solidFill>
              <a:prstDash val="solid"/>
              <a:headEnd type="none" w="sm" len="sm"/>
              <a:tailEnd type="none" w="sm" len="sm"/>
            </a:ln>
          </p:spPr>
        </p:sp>
      </p:grpSp>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863700" y="4127888"/>
            <a:ext cx="1028147" cy="901031"/>
          </a:xfrm>
          <a:prstGeom prst="rect">
            <a:avLst/>
          </a:prstGeom>
        </p:spPr>
      </p:pic>
      <p:sp>
        <p:nvSpPr>
          <p:cNvPr id="18" name="TextBox 18"/>
          <p:cNvSpPr txBox="1"/>
          <p:nvPr/>
        </p:nvSpPr>
        <p:spPr>
          <a:xfrm>
            <a:off x="1835410" y="7832583"/>
            <a:ext cx="15423890" cy="1692771"/>
          </a:xfrm>
          <a:prstGeom prst="rect">
            <a:avLst/>
          </a:prstGeom>
        </p:spPr>
        <p:txBody>
          <a:bodyPr lIns="0" tIns="0" rIns="0" bIns="0" rtlCol="0" anchor="t">
            <a:spAutoFit/>
          </a:bodyPr>
          <a:lstStyle/>
          <a:p>
            <a:pPr>
              <a:lnSpc>
                <a:spcPts val="4350"/>
              </a:lnSpc>
            </a:pPr>
            <a:r>
              <a:rPr lang="en-US" sz="2900" dirty="0" err="1">
                <a:solidFill>
                  <a:srgbClr val="1C8E4D"/>
                </a:solidFill>
                <a:latin typeface="Libre Baskerville"/>
              </a:rPr>
              <a:t>Kayıt</a:t>
            </a:r>
            <a:r>
              <a:rPr lang="en-US" sz="2900" dirty="0">
                <a:solidFill>
                  <a:srgbClr val="1C8E4D"/>
                </a:solidFill>
                <a:latin typeface="Libre Baskerville"/>
              </a:rPr>
              <a:t> </a:t>
            </a:r>
            <a:r>
              <a:rPr lang="en-US" sz="2900" dirty="0" err="1">
                <a:solidFill>
                  <a:srgbClr val="1C8E4D"/>
                </a:solidFill>
                <a:latin typeface="Libre Baskerville"/>
              </a:rPr>
              <a:t>Alanından</a:t>
            </a:r>
            <a:r>
              <a:rPr lang="en-US" sz="2900" dirty="0">
                <a:solidFill>
                  <a:srgbClr val="1C8E4D"/>
                </a:solidFill>
                <a:latin typeface="Libre Baskerville"/>
              </a:rPr>
              <a:t> </a:t>
            </a:r>
            <a:r>
              <a:rPr lang="en-US" sz="2900" dirty="0" err="1">
                <a:solidFill>
                  <a:srgbClr val="03989E"/>
                </a:solidFill>
                <a:latin typeface="Libre Baskerville"/>
              </a:rPr>
              <a:t>okul</a:t>
            </a:r>
            <a:r>
              <a:rPr lang="en-US" sz="2900" dirty="0">
                <a:solidFill>
                  <a:srgbClr val="03989E"/>
                </a:solidFill>
                <a:latin typeface="Libre Baskerville"/>
              </a:rPr>
              <a:t> </a:t>
            </a:r>
            <a:r>
              <a:rPr lang="en-US" sz="2900" dirty="0" err="1">
                <a:solidFill>
                  <a:srgbClr val="03989E"/>
                </a:solidFill>
                <a:latin typeface="Libre Baskerville"/>
              </a:rPr>
              <a:t>tercih</a:t>
            </a:r>
            <a:r>
              <a:rPr lang="en-US" sz="2900" dirty="0">
                <a:solidFill>
                  <a:srgbClr val="03989E"/>
                </a:solidFill>
                <a:latin typeface="Libre Baskerville"/>
              </a:rPr>
              <a:t> </a:t>
            </a:r>
            <a:r>
              <a:rPr lang="en-US" sz="2900" dirty="0" err="1">
                <a:solidFill>
                  <a:srgbClr val="03989E"/>
                </a:solidFill>
                <a:latin typeface="Libre Baskerville"/>
              </a:rPr>
              <a:t>etmeleri</a:t>
            </a:r>
            <a:r>
              <a:rPr lang="en-US" sz="2900" dirty="0">
                <a:solidFill>
                  <a:srgbClr val="03989E"/>
                </a:solidFill>
                <a:latin typeface="Libre Baskerville"/>
              </a:rPr>
              <a:t> </a:t>
            </a:r>
            <a:r>
              <a:rPr lang="en-US" sz="2900" dirty="0" err="1">
                <a:solidFill>
                  <a:srgbClr val="03989E"/>
                </a:solidFill>
                <a:latin typeface="Libre Baskerville"/>
              </a:rPr>
              <a:t>durumunda</a:t>
            </a:r>
            <a:r>
              <a:rPr lang="en-US" sz="2900" dirty="0">
                <a:solidFill>
                  <a:srgbClr val="03989E"/>
                </a:solidFill>
                <a:latin typeface="Libre Baskerville"/>
              </a:rPr>
              <a:t>, </a:t>
            </a:r>
            <a:r>
              <a:rPr lang="en-US" sz="2900" dirty="0" err="1">
                <a:solidFill>
                  <a:srgbClr val="03989E"/>
                </a:solidFill>
                <a:latin typeface="Libre Baskerville"/>
              </a:rPr>
              <a:t>aynı</a:t>
            </a:r>
            <a:r>
              <a:rPr lang="en-US" sz="2900" dirty="0">
                <a:solidFill>
                  <a:srgbClr val="03989E"/>
                </a:solidFill>
                <a:latin typeface="Libre Baskerville"/>
              </a:rPr>
              <a:t> </a:t>
            </a:r>
            <a:r>
              <a:rPr lang="en-US" sz="2900" dirty="0" err="1">
                <a:solidFill>
                  <a:srgbClr val="03989E"/>
                </a:solidFill>
                <a:latin typeface="Libre Baskerville"/>
              </a:rPr>
              <a:t>okulu</a:t>
            </a:r>
            <a:r>
              <a:rPr lang="en-US" sz="2900" dirty="0">
                <a:solidFill>
                  <a:srgbClr val="03989E"/>
                </a:solidFill>
                <a:latin typeface="Libre Baskerville"/>
              </a:rPr>
              <a:t> </a:t>
            </a:r>
            <a:r>
              <a:rPr lang="en-US" sz="2900" dirty="0" err="1">
                <a:solidFill>
                  <a:srgbClr val="03989E"/>
                </a:solidFill>
                <a:latin typeface="Libre Baskerville"/>
              </a:rPr>
              <a:t>tercih</a:t>
            </a:r>
            <a:r>
              <a:rPr lang="en-US" sz="2900" dirty="0">
                <a:solidFill>
                  <a:srgbClr val="03989E"/>
                </a:solidFill>
                <a:latin typeface="Libre Baskerville"/>
              </a:rPr>
              <a:t> </a:t>
            </a:r>
            <a:r>
              <a:rPr lang="en-US" sz="2900" dirty="0" err="1">
                <a:solidFill>
                  <a:srgbClr val="03989E"/>
                </a:solidFill>
                <a:latin typeface="Libre Baskerville"/>
              </a:rPr>
              <a:t>eden</a:t>
            </a:r>
            <a:r>
              <a:rPr lang="en-US" sz="2900" dirty="0">
                <a:solidFill>
                  <a:srgbClr val="03989E"/>
                </a:solidFill>
                <a:latin typeface="Libre Baskerville"/>
              </a:rPr>
              <a:t> </a:t>
            </a:r>
            <a:r>
              <a:rPr lang="en-US" sz="2900" dirty="0" err="1">
                <a:solidFill>
                  <a:srgbClr val="004AAD"/>
                </a:solidFill>
                <a:latin typeface="Libre Baskerville"/>
              </a:rPr>
              <a:t>Komşu</a:t>
            </a:r>
            <a:r>
              <a:rPr lang="en-US" sz="2900" dirty="0">
                <a:solidFill>
                  <a:srgbClr val="004AAD"/>
                </a:solidFill>
                <a:latin typeface="Libre Baskerville"/>
              </a:rPr>
              <a:t> </a:t>
            </a:r>
            <a:r>
              <a:rPr lang="en-US" sz="2900" dirty="0" err="1">
                <a:solidFill>
                  <a:srgbClr val="004AAD"/>
                </a:solidFill>
                <a:latin typeface="Libre Baskerville"/>
              </a:rPr>
              <a:t>Kayıt</a:t>
            </a:r>
            <a:r>
              <a:rPr lang="en-US" sz="2900" dirty="0">
                <a:solidFill>
                  <a:srgbClr val="004AAD"/>
                </a:solidFill>
                <a:latin typeface="Libre Baskerville"/>
              </a:rPr>
              <a:t> </a:t>
            </a:r>
            <a:r>
              <a:rPr lang="en-US" sz="2900" dirty="0" err="1">
                <a:solidFill>
                  <a:srgbClr val="004AAD"/>
                </a:solidFill>
                <a:latin typeface="Libre Baskerville"/>
              </a:rPr>
              <a:t>Alanındaki</a:t>
            </a:r>
            <a:r>
              <a:rPr lang="en-US" sz="2900" dirty="0">
                <a:solidFill>
                  <a:srgbClr val="03989E"/>
                </a:solidFill>
                <a:latin typeface="Libre Baskerville"/>
              </a:rPr>
              <a:t> </a:t>
            </a:r>
            <a:r>
              <a:rPr lang="en-US" sz="2900" dirty="0" err="1">
                <a:solidFill>
                  <a:srgbClr val="03989E"/>
                </a:solidFill>
                <a:latin typeface="Libre Baskerville"/>
              </a:rPr>
              <a:t>öğrencilerden</a:t>
            </a:r>
            <a:r>
              <a:rPr lang="en-US" sz="2900" dirty="0">
                <a:solidFill>
                  <a:srgbClr val="03989E"/>
                </a:solidFill>
                <a:latin typeface="Libre Baskerville"/>
              </a:rPr>
              <a:t>; </a:t>
            </a:r>
            <a:r>
              <a:rPr lang="en-US" sz="2900" dirty="0" err="1">
                <a:solidFill>
                  <a:srgbClr val="004AAD"/>
                </a:solidFill>
                <a:latin typeface="Libre Baskerville"/>
              </a:rPr>
              <a:t>Komşu</a:t>
            </a:r>
            <a:r>
              <a:rPr lang="en-US" sz="2900" dirty="0">
                <a:solidFill>
                  <a:srgbClr val="004AAD"/>
                </a:solidFill>
                <a:latin typeface="Libre Baskerville"/>
              </a:rPr>
              <a:t> </a:t>
            </a:r>
            <a:r>
              <a:rPr lang="en-US" sz="2900" dirty="0" err="1">
                <a:solidFill>
                  <a:srgbClr val="004AAD"/>
                </a:solidFill>
                <a:latin typeface="Libre Baskerville"/>
              </a:rPr>
              <a:t>Kayıt</a:t>
            </a:r>
            <a:r>
              <a:rPr lang="en-US" sz="2900" dirty="0">
                <a:solidFill>
                  <a:srgbClr val="004AAD"/>
                </a:solidFill>
                <a:latin typeface="Libre Baskerville"/>
              </a:rPr>
              <a:t> </a:t>
            </a:r>
            <a:r>
              <a:rPr lang="en-US" sz="2900" dirty="0" err="1">
                <a:solidFill>
                  <a:srgbClr val="004AAD"/>
                </a:solidFill>
                <a:latin typeface="Libre Baskerville"/>
              </a:rPr>
              <a:t>Alanındaki</a:t>
            </a:r>
            <a:r>
              <a:rPr lang="en-US" sz="2900" dirty="0">
                <a:solidFill>
                  <a:srgbClr val="004AAD"/>
                </a:solidFill>
                <a:latin typeface="Libre Baskerville"/>
              </a:rPr>
              <a:t> </a:t>
            </a:r>
            <a:r>
              <a:rPr lang="en-US" sz="2900" dirty="0" err="1">
                <a:solidFill>
                  <a:srgbClr val="03989E"/>
                </a:solidFill>
                <a:latin typeface="Libre Baskerville"/>
              </a:rPr>
              <a:t>öğrenciler</a:t>
            </a:r>
            <a:r>
              <a:rPr lang="en-US" sz="2900" dirty="0">
                <a:solidFill>
                  <a:srgbClr val="03989E"/>
                </a:solidFill>
                <a:latin typeface="Libre Baskerville"/>
              </a:rPr>
              <a:t> de </a:t>
            </a:r>
            <a:endParaRPr lang="tr-TR" sz="2900" dirty="0" smtClean="0">
              <a:solidFill>
                <a:srgbClr val="03989E"/>
              </a:solidFill>
              <a:latin typeface="Libre Baskerville"/>
            </a:endParaRPr>
          </a:p>
          <a:p>
            <a:pPr>
              <a:lnSpc>
                <a:spcPts val="4350"/>
              </a:lnSpc>
            </a:pPr>
            <a:r>
              <a:rPr lang="en-US" sz="2900" dirty="0" err="1" smtClean="0">
                <a:solidFill>
                  <a:srgbClr val="FF0000"/>
                </a:solidFill>
                <a:latin typeface="Libre Baskerville"/>
              </a:rPr>
              <a:t>Diğer</a:t>
            </a:r>
            <a:r>
              <a:rPr lang="en-US" sz="2900" dirty="0" smtClean="0">
                <a:solidFill>
                  <a:srgbClr val="FF0000"/>
                </a:solidFill>
                <a:latin typeface="Libre Baskerville"/>
              </a:rPr>
              <a:t> </a:t>
            </a:r>
            <a:r>
              <a:rPr lang="en-US" sz="2900" dirty="0" err="1">
                <a:solidFill>
                  <a:srgbClr val="FF0000"/>
                </a:solidFill>
                <a:latin typeface="Libre Baskerville"/>
              </a:rPr>
              <a:t>Kayıt</a:t>
            </a:r>
            <a:r>
              <a:rPr lang="en-US" sz="2900" dirty="0">
                <a:solidFill>
                  <a:srgbClr val="FF0000"/>
                </a:solidFill>
                <a:latin typeface="Libre Baskerville"/>
              </a:rPr>
              <a:t> </a:t>
            </a:r>
            <a:r>
              <a:rPr lang="en-US" sz="2900" dirty="0" err="1">
                <a:solidFill>
                  <a:srgbClr val="FF0000"/>
                </a:solidFill>
                <a:latin typeface="Libre Baskerville"/>
              </a:rPr>
              <a:t>Alanlarındaki</a:t>
            </a:r>
            <a:r>
              <a:rPr lang="en-US" sz="2900" dirty="0">
                <a:solidFill>
                  <a:srgbClr val="FF0000"/>
                </a:solidFill>
                <a:latin typeface="Libre Baskerville"/>
              </a:rPr>
              <a:t> </a:t>
            </a:r>
            <a:r>
              <a:rPr lang="en-US" sz="2900" dirty="0" err="1">
                <a:solidFill>
                  <a:srgbClr val="03989E"/>
                </a:solidFill>
                <a:latin typeface="Libre Baskerville"/>
              </a:rPr>
              <a:t>öğrencilerden</a:t>
            </a:r>
            <a:r>
              <a:rPr lang="en-US" sz="2900" dirty="0">
                <a:solidFill>
                  <a:srgbClr val="03989E"/>
                </a:solidFill>
                <a:latin typeface="Libre Baskerville"/>
              </a:rPr>
              <a:t> </a:t>
            </a:r>
            <a:r>
              <a:rPr lang="en-US" sz="2900" dirty="0" err="1">
                <a:solidFill>
                  <a:srgbClr val="03989E"/>
                </a:solidFill>
                <a:latin typeface="Libre Baskerville"/>
              </a:rPr>
              <a:t>öncelikli</a:t>
            </a:r>
            <a:r>
              <a:rPr lang="en-US" sz="2900" dirty="0">
                <a:solidFill>
                  <a:srgbClr val="03989E"/>
                </a:solidFill>
                <a:latin typeface="Libre Baskerville"/>
              </a:rPr>
              <a:t> </a:t>
            </a:r>
            <a:r>
              <a:rPr lang="en-US" sz="2900" dirty="0" err="1">
                <a:solidFill>
                  <a:srgbClr val="03989E"/>
                </a:solidFill>
                <a:latin typeface="Libre Baskerville"/>
              </a:rPr>
              <a:t>yerleştirilecektir</a:t>
            </a:r>
            <a:r>
              <a:rPr lang="en-US" sz="2900" dirty="0">
                <a:solidFill>
                  <a:srgbClr val="03989E"/>
                </a:solidFill>
                <a:latin typeface="Libre Baskerville"/>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blip>
          <a:srcRect l="13456" r="13456"/>
          <a:stretch>
            <a:fillRect/>
          </a:stretch>
        </p:blipFill>
        <p:spPr>
          <a:xfrm>
            <a:off x="0" y="0"/>
            <a:ext cx="11277600" cy="10287000"/>
          </a:xfrm>
          <a:prstGeom prst="rect">
            <a:avLst/>
          </a:prstGeom>
        </p:spPr>
      </p:pic>
      <p:grpSp>
        <p:nvGrpSpPr>
          <p:cNvPr id="3" name="Group 3"/>
          <p:cNvGrpSpPr/>
          <p:nvPr/>
        </p:nvGrpSpPr>
        <p:grpSpPr>
          <a:xfrm>
            <a:off x="1028700" y="4063253"/>
            <a:ext cx="8811932" cy="1924922"/>
            <a:chOff x="0" y="0"/>
            <a:chExt cx="11749243" cy="2566563"/>
          </a:xfrm>
        </p:grpSpPr>
        <p:sp>
          <p:nvSpPr>
            <p:cNvPr id="4" name="TextBox 4"/>
            <p:cNvSpPr txBox="1"/>
            <p:nvPr/>
          </p:nvSpPr>
          <p:spPr>
            <a:xfrm>
              <a:off x="0" y="-171450"/>
              <a:ext cx="11749243" cy="1390650"/>
            </a:xfrm>
            <a:prstGeom prst="rect">
              <a:avLst/>
            </a:prstGeom>
          </p:spPr>
          <p:txBody>
            <a:bodyPr lIns="0" tIns="0" rIns="0" bIns="0" rtlCol="0" anchor="t">
              <a:spAutoFit/>
            </a:bodyPr>
            <a:lstStyle/>
            <a:p>
              <a:pPr>
                <a:lnSpc>
                  <a:spcPts val="9000"/>
                </a:lnSpc>
              </a:pPr>
              <a:r>
                <a:rPr lang="en-US" sz="6000">
                  <a:solidFill>
                    <a:srgbClr val="03989E"/>
                  </a:solidFill>
                  <a:latin typeface="Libre Baskerville"/>
                </a:rPr>
                <a:t>Tercih İşlemleri</a:t>
              </a:r>
            </a:p>
          </p:txBody>
        </p:sp>
        <p:sp>
          <p:nvSpPr>
            <p:cNvPr id="5" name="TextBox 5"/>
            <p:cNvSpPr txBox="1"/>
            <p:nvPr/>
          </p:nvSpPr>
          <p:spPr>
            <a:xfrm>
              <a:off x="0" y="1962043"/>
              <a:ext cx="10176450" cy="604520"/>
            </a:xfrm>
            <a:prstGeom prst="rect">
              <a:avLst/>
            </a:prstGeom>
          </p:spPr>
          <p:txBody>
            <a:bodyPr lIns="0" tIns="0" rIns="0" bIns="0" rtlCol="0" anchor="t">
              <a:spAutoFit/>
            </a:bodyPr>
            <a:lstStyle/>
            <a:p>
              <a:pPr>
                <a:lnSpc>
                  <a:spcPts val="3900"/>
                </a:lnSpc>
              </a:pPr>
              <a:r>
                <a:rPr lang="en-US" sz="2600">
                  <a:solidFill>
                    <a:srgbClr val="03989E"/>
                  </a:solidFill>
                  <a:latin typeface="Libre Baskerville Italics"/>
                </a:rPr>
                <a:t>Tanımlar ve Kısaltmalar</a:t>
              </a:r>
            </a:p>
          </p:txBody>
        </p:sp>
      </p:grpSp>
      <p:sp>
        <p:nvSpPr>
          <p:cNvPr id="6" name="TextBox 6"/>
          <p:cNvSpPr txBox="1"/>
          <p:nvPr/>
        </p:nvSpPr>
        <p:spPr>
          <a:xfrm>
            <a:off x="12218613" y="1916667"/>
            <a:ext cx="5040687" cy="473100"/>
          </a:xfrm>
          <a:prstGeom prst="rect">
            <a:avLst/>
          </a:prstGeom>
        </p:spPr>
        <p:txBody>
          <a:bodyPr lIns="0" tIns="0" rIns="0" bIns="0" rtlCol="0" anchor="t">
            <a:spAutoFit/>
          </a:bodyPr>
          <a:lstStyle/>
          <a:p>
            <a:pPr marL="539195" lvl="1" indent="-269598">
              <a:lnSpc>
                <a:spcPts val="3995"/>
              </a:lnSpc>
              <a:buFont typeface="Arial"/>
              <a:buChar char="•"/>
            </a:pPr>
            <a:r>
              <a:rPr lang="en-US" sz="2497">
                <a:solidFill>
                  <a:srgbClr val="03989E"/>
                </a:solidFill>
                <a:latin typeface="Open Sans"/>
              </a:rPr>
              <a:t>Merkezi Sınav</a:t>
            </a:r>
          </a:p>
        </p:txBody>
      </p:sp>
      <p:sp>
        <p:nvSpPr>
          <p:cNvPr id="7" name="TextBox 7"/>
          <p:cNvSpPr txBox="1"/>
          <p:nvPr/>
        </p:nvSpPr>
        <p:spPr>
          <a:xfrm>
            <a:off x="12218613" y="2732933"/>
            <a:ext cx="5040687" cy="473100"/>
          </a:xfrm>
          <a:prstGeom prst="rect">
            <a:avLst/>
          </a:prstGeom>
        </p:spPr>
        <p:txBody>
          <a:bodyPr lIns="0" tIns="0" rIns="0" bIns="0" rtlCol="0" anchor="t">
            <a:spAutoFit/>
          </a:bodyPr>
          <a:lstStyle/>
          <a:p>
            <a:pPr marL="539195" lvl="1" indent="-269598">
              <a:lnSpc>
                <a:spcPts val="3995"/>
              </a:lnSpc>
              <a:buFont typeface="Arial"/>
              <a:buChar char="•"/>
            </a:pPr>
            <a:r>
              <a:rPr lang="en-US" sz="2497">
                <a:solidFill>
                  <a:srgbClr val="03989E"/>
                </a:solidFill>
                <a:latin typeface="Open Sans"/>
              </a:rPr>
              <a:t>Merkezi Yerleştirme</a:t>
            </a:r>
          </a:p>
        </p:txBody>
      </p:sp>
      <p:sp>
        <p:nvSpPr>
          <p:cNvPr id="8" name="TextBox 8"/>
          <p:cNvSpPr txBox="1"/>
          <p:nvPr/>
        </p:nvSpPr>
        <p:spPr>
          <a:xfrm>
            <a:off x="12218613" y="3549199"/>
            <a:ext cx="5040687" cy="473100"/>
          </a:xfrm>
          <a:prstGeom prst="rect">
            <a:avLst/>
          </a:prstGeom>
        </p:spPr>
        <p:txBody>
          <a:bodyPr lIns="0" tIns="0" rIns="0" bIns="0" rtlCol="0" anchor="t">
            <a:spAutoFit/>
          </a:bodyPr>
          <a:lstStyle/>
          <a:p>
            <a:pPr marL="539195" lvl="1" indent="-269598">
              <a:lnSpc>
                <a:spcPts val="3995"/>
              </a:lnSpc>
              <a:buFont typeface="Arial"/>
              <a:buChar char="•"/>
            </a:pPr>
            <a:r>
              <a:rPr lang="en-US" sz="2497">
                <a:solidFill>
                  <a:srgbClr val="03989E"/>
                </a:solidFill>
                <a:latin typeface="Open Sans"/>
              </a:rPr>
              <a:t>Okul Başarı Puanı</a:t>
            </a:r>
          </a:p>
        </p:txBody>
      </p:sp>
      <p:sp>
        <p:nvSpPr>
          <p:cNvPr id="9" name="TextBox 9"/>
          <p:cNvSpPr txBox="1"/>
          <p:nvPr/>
        </p:nvSpPr>
        <p:spPr>
          <a:xfrm>
            <a:off x="12218613" y="4365464"/>
            <a:ext cx="5040687" cy="473100"/>
          </a:xfrm>
          <a:prstGeom prst="rect">
            <a:avLst/>
          </a:prstGeom>
        </p:spPr>
        <p:txBody>
          <a:bodyPr lIns="0" tIns="0" rIns="0" bIns="0" rtlCol="0" anchor="t">
            <a:spAutoFit/>
          </a:bodyPr>
          <a:lstStyle/>
          <a:p>
            <a:pPr marL="539195" lvl="1" indent="-269598">
              <a:lnSpc>
                <a:spcPts val="3995"/>
              </a:lnSpc>
              <a:buFont typeface="Arial"/>
              <a:buChar char="•"/>
            </a:pPr>
            <a:r>
              <a:rPr lang="en-US" sz="2497">
                <a:solidFill>
                  <a:srgbClr val="03989E"/>
                </a:solidFill>
                <a:latin typeface="Open Sans"/>
              </a:rPr>
              <a:t>Ortaöğretim Kayıt Alanı</a:t>
            </a:r>
          </a:p>
        </p:txBody>
      </p:sp>
      <p:sp>
        <p:nvSpPr>
          <p:cNvPr id="10" name="TextBox 10"/>
          <p:cNvSpPr txBox="1"/>
          <p:nvPr/>
        </p:nvSpPr>
        <p:spPr>
          <a:xfrm>
            <a:off x="12218613" y="5181730"/>
            <a:ext cx="5040687" cy="473100"/>
          </a:xfrm>
          <a:prstGeom prst="rect">
            <a:avLst/>
          </a:prstGeom>
        </p:spPr>
        <p:txBody>
          <a:bodyPr lIns="0" tIns="0" rIns="0" bIns="0" rtlCol="0" anchor="t">
            <a:spAutoFit/>
          </a:bodyPr>
          <a:lstStyle/>
          <a:p>
            <a:pPr marL="539195" lvl="1" indent="-269598">
              <a:lnSpc>
                <a:spcPts val="3995"/>
              </a:lnSpc>
              <a:buFont typeface="Arial"/>
              <a:buChar char="•"/>
            </a:pPr>
            <a:r>
              <a:rPr lang="en-US" sz="2497">
                <a:solidFill>
                  <a:srgbClr val="03989E"/>
                </a:solidFill>
                <a:latin typeface="Open Sans"/>
              </a:rPr>
              <a:t>Yerel Yerleştirme</a:t>
            </a:r>
          </a:p>
        </p:txBody>
      </p:sp>
      <p:sp>
        <p:nvSpPr>
          <p:cNvPr id="11" name="TextBox 11"/>
          <p:cNvSpPr txBox="1"/>
          <p:nvPr/>
        </p:nvSpPr>
        <p:spPr>
          <a:xfrm>
            <a:off x="12218613" y="5997996"/>
            <a:ext cx="5040687" cy="473100"/>
          </a:xfrm>
          <a:prstGeom prst="rect">
            <a:avLst/>
          </a:prstGeom>
        </p:spPr>
        <p:txBody>
          <a:bodyPr lIns="0" tIns="0" rIns="0" bIns="0" rtlCol="0" anchor="t">
            <a:spAutoFit/>
          </a:bodyPr>
          <a:lstStyle/>
          <a:p>
            <a:pPr marL="539195" lvl="1" indent="-269598">
              <a:lnSpc>
                <a:spcPts val="3995"/>
              </a:lnSpc>
              <a:buFont typeface="Arial"/>
              <a:buChar char="•"/>
            </a:pPr>
            <a:r>
              <a:rPr lang="en-US" sz="2497">
                <a:solidFill>
                  <a:srgbClr val="03989E"/>
                </a:solidFill>
                <a:latin typeface="Open Sans"/>
              </a:rPr>
              <a:t>Yıl Sonu Başarı Puanı</a:t>
            </a:r>
          </a:p>
        </p:txBody>
      </p:sp>
      <p:sp>
        <p:nvSpPr>
          <p:cNvPr id="12" name="TextBox 12"/>
          <p:cNvSpPr txBox="1"/>
          <p:nvPr/>
        </p:nvSpPr>
        <p:spPr>
          <a:xfrm>
            <a:off x="12218613" y="6679500"/>
            <a:ext cx="5040687" cy="473100"/>
          </a:xfrm>
          <a:prstGeom prst="rect">
            <a:avLst/>
          </a:prstGeom>
        </p:spPr>
        <p:txBody>
          <a:bodyPr lIns="0" tIns="0" rIns="0" bIns="0" rtlCol="0" anchor="t">
            <a:spAutoFit/>
          </a:bodyPr>
          <a:lstStyle/>
          <a:p>
            <a:pPr marL="539195" lvl="1" indent="-269598">
              <a:lnSpc>
                <a:spcPts val="3995"/>
              </a:lnSpc>
              <a:buFont typeface="Arial"/>
              <a:buChar char="•"/>
            </a:pPr>
            <a:r>
              <a:rPr lang="en-US" sz="2497">
                <a:solidFill>
                  <a:srgbClr val="03989E"/>
                </a:solidFill>
                <a:latin typeface="Open Sans"/>
              </a:rPr>
              <a:t>Yetenek Sınavı</a:t>
            </a:r>
          </a:p>
        </p:txBody>
      </p:sp>
      <p:sp>
        <p:nvSpPr>
          <p:cNvPr id="13" name="TextBox 13"/>
          <p:cNvSpPr txBox="1"/>
          <p:nvPr/>
        </p:nvSpPr>
        <p:spPr>
          <a:xfrm>
            <a:off x="12218613" y="7361004"/>
            <a:ext cx="5040687" cy="473100"/>
          </a:xfrm>
          <a:prstGeom prst="rect">
            <a:avLst/>
          </a:prstGeom>
        </p:spPr>
        <p:txBody>
          <a:bodyPr lIns="0" tIns="0" rIns="0" bIns="0" rtlCol="0" anchor="t">
            <a:spAutoFit/>
          </a:bodyPr>
          <a:lstStyle/>
          <a:p>
            <a:pPr marL="539195" lvl="1" indent="-269598">
              <a:lnSpc>
                <a:spcPts val="3995"/>
              </a:lnSpc>
              <a:buFont typeface="Arial"/>
              <a:buChar char="•"/>
            </a:pPr>
            <a:r>
              <a:rPr lang="en-US" sz="2497">
                <a:solidFill>
                  <a:srgbClr val="03989E"/>
                </a:solidFill>
                <a:latin typeface="Open Sans"/>
              </a:rPr>
              <a:t>Mülakat Sınavı</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C302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033001" y="4772722"/>
            <a:ext cx="699835" cy="824217"/>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794949" y="4772722"/>
            <a:ext cx="487037" cy="824217"/>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1933502" y="4772722"/>
            <a:ext cx="761277" cy="824217"/>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925308" y="4772722"/>
            <a:ext cx="472052" cy="824217"/>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943939" y="4772722"/>
            <a:ext cx="824217" cy="824217"/>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0137594" y="7796313"/>
            <a:ext cx="517009" cy="824217"/>
          </a:xfrm>
          <a:prstGeom prst="rect">
            <a:avLst/>
          </a:prstGeom>
        </p:spPr>
      </p:pic>
      <p:pic>
        <p:nvPicPr>
          <p:cNvPr id="8" name="Picture 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736946" y="7796313"/>
            <a:ext cx="629402" cy="824217"/>
          </a:xfrm>
          <a:prstGeom prst="rect">
            <a:avLst/>
          </a:prstGeom>
        </p:spPr>
      </p:pic>
      <p:pic>
        <p:nvPicPr>
          <p:cNvPr id="9" name="Picture 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2028354" y="7796313"/>
            <a:ext cx="597932" cy="824217"/>
          </a:xfrm>
          <a:prstGeom prst="rect">
            <a:avLst/>
          </a:prstGeom>
        </p:spPr>
      </p:pic>
      <p:pic>
        <p:nvPicPr>
          <p:cNvPr id="10" name="Picture 10"/>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3867306" y="7796313"/>
            <a:ext cx="614416" cy="824217"/>
          </a:xfrm>
          <a:prstGeom prst="rect">
            <a:avLst/>
          </a:prstGeom>
        </p:spPr>
      </p:pic>
      <p:pic>
        <p:nvPicPr>
          <p:cNvPr id="11" name="Picture 11"/>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7943939" y="7796313"/>
            <a:ext cx="485539" cy="824217"/>
          </a:xfrm>
          <a:prstGeom prst="rect">
            <a:avLst/>
          </a:prstGeom>
        </p:spPr>
      </p:pic>
      <p:pic>
        <p:nvPicPr>
          <p:cNvPr id="12" name="Picture 12"/>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10056978" y="6284517"/>
            <a:ext cx="651881" cy="824217"/>
          </a:xfrm>
          <a:prstGeom prst="rect">
            <a:avLst/>
          </a:prstGeom>
        </p:spPr>
      </p:pic>
      <p:pic>
        <p:nvPicPr>
          <p:cNvPr id="13" name="Picture 1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5632354" y="6284517"/>
            <a:ext cx="812228" cy="824217"/>
          </a:xfrm>
          <a:prstGeom prst="rect">
            <a:avLst/>
          </a:prstGeom>
        </p:spPr>
      </p:pic>
      <p:pic>
        <p:nvPicPr>
          <p:cNvPr id="14" name="Picture 14"/>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a:off x="11843892" y="6284517"/>
            <a:ext cx="940497" cy="824217"/>
          </a:xfrm>
          <a:prstGeom prst="rect">
            <a:avLst/>
          </a:prstGeom>
        </p:spPr>
      </p:pic>
      <p:pic>
        <p:nvPicPr>
          <p:cNvPr id="15" name="Picture 15"/>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13940294" y="6284517"/>
            <a:ext cx="442080" cy="824217"/>
          </a:xfrm>
          <a:prstGeom prst="rect">
            <a:avLst/>
          </a:prstGeom>
        </p:spPr>
      </p:pic>
      <p:pic>
        <p:nvPicPr>
          <p:cNvPr id="16" name="Picture 16"/>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a:off x="7943939" y="6284517"/>
            <a:ext cx="620411" cy="824217"/>
          </a:xfrm>
          <a:prstGeom prst="rect">
            <a:avLst/>
          </a:prstGeom>
        </p:spPr>
      </p:pic>
      <p:pic>
        <p:nvPicPr>
          <p:cNvPr id="17" name="Picture 17"/>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a:off x="10100985" y="3224714"/>
            <a:ext cx="563868" cy="813982"/>
          </a:xfrm>
          <a:prstGeom prst="rect">
            <a:avLst/>
          </a:prstGeom>
        </p:spPr>
      </p:pic>
      <p:pic>
        <p:nvPicPr>
          <p:cNvPr id="18" name="Picture 18"/>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 xmlns:asvg="http://schemas.microsoft.com/office/drawing/2016/SVG/main" r:embed="rId35"/>
              </a:ext>
            </a:extLst>
          </a:blip>
          <a:srcRect/>
          <a:stretch>
            <a:fillRect/>
          </a:stretch>
        </p:blipFill>
        <p:spPr>
          <a:xfrm>
            <a:off x="15720275" y="3224714"/>
            <a:ext cx="636386" cy="813982"/>
          </a:xfrm>
          <a:prstGeom prst="rect">
            <a:avLst/>
          </a:prstGeom>
        </p:spPr>
      </p:pic>
      <p:pic>
        <p:nvPicPr>
          <p:cNvPr id="19" name="Picture 19"/>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 xmlns:asvg="http://schemas.microsoft.com/office/drawing/2016/SVG/main" r:embed="rId37"/>
              </a:ext>
            </a:extLst>
          </a:blip>
          <a:srcRect/>
          <a:stretch>
            <a:fillRect/>
          </a:stretch>
        </p:blipFill>
        <p:spPr>
          <a:xfrm>
            <a:off x="11892587" y="3224714"/>
            <a:ext cx="843108" cy="813982"/>
          </a:xfrm>
          <a:prstGeom prst="rect">
            <a:avLst/>
          </a:prstGeom>
        </p:spPr>
      </p:pic>
      <p:pic>
        <p:nvPicPr>
          <p:cNvPr id="20" name="Picture 20"/>
          <p:cNvPicPr>
            <a:picLocks noChangeAspect="1"/>
          </p:cNvPicPr>
          <p:nvPr/>
        </p:nvPicPr>
        <p:blipFill>
          <a:blip r:embed="rId38" cstate="print">
            <a:extLst>
              <a:ext uri="{28A0092B-C50C-407E-A947-70E740481C1C}">
                <a14:useLocalDpi xmlns:a14="http://schemas.microsoft.com/office/drawing/2010/main" val="0"/>
              </a:ext>
              <a:ext uri="{96DAC541-7B7A-43D3-8B79-37D633B846F1}">
                <asvg:svgBlip xmlns="" xmlns:asvg="http://schemas.microsoft.com/office/drawing/2016/SVG/main" r:embed="rId39"/>
              </a:ext>
            </a:extLst>
          </a:blip>
          <a:srcRect/>
          <a:stretch>
            <a:fillRect/>
          </a:stretch>
        </p:blipFill>
        <p:spPr>
          <a:xfrm>
            <a:off x="13914920" y="3224714"/>
            <a:ext cx="492829" cy="813982"/>
          </a:xfrm>
          <a:prstGeom prst="rect">
            <a:avLst/>
          </a:prstGeom>
        </p:spPr>
      </p:pic>
      <p:pic>
        <p:nvPicPr>
          <p:cNvPr id="21" name="Picture 21"/>
          <p:cNvPicPr>
            <a:picLocks noChangeAspect="1"/>
          </p:cNvPicPr>
          <p:nvPr/>
        </p:nvPicPr>
        <p:blipFill>
          <a:blip r:embed="rId40" cstate="print">
            <a:extLst>
              <a:ext uri="{28A0092B-C50C-407E-A947-70E740481C1C}">
                <a14:useLocalDpi xmlns:a14="http://schemas.microsoft.com/office/drawing/2010/main" val="0"/>
              </a:ext>
              <a:ext uri="{96DAC541-7B7A-43D3-8B79-37D633B846F1}">
                <asvg:svgBlip xmlns="" xmlns:asvg="http://schemas.microsoft.com/office/drawing/2016/SVG/main" r:embed="rId41"/>
              </a:ext>
            </a:extLst>
          </a:blip>
          <a:srcRect/>
          <a:stretch>
            <a:fillRect/>
          </a:stretch>
        </p:blipFill>
        <p:spPr>
          <a:xfrm>
            <a:off x="7943939" y="3178266"/>
            <a:ext cx="978006" cy="906879"/>
          </a:xfrm>
          <a:prstGeom prst="rect">
            <a:avLst/>
          </a:prstGeom>
        </p:spPr>
      </p:pic>
      <p:pic>
        <p:nvPicPr>
          <p:cNvPr id="22" name="Picture 22"/>
          <p:cNvPicPr>
            <a:picLocks noChangeAspect="1"/>
          </p:cNvPicPr>
          <p:nvPr/>
        </p:nvPicPr>
        <p:blipFill>
          <a:blip r:embed="rId42" cstate="print">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9951046" y="1666470"/>
            <a:ext cx="824217" cy="824217"/>
          </a:xfrm>
          <a:prstGeom prst="rect">
            <a:avLst/>
          </a:prstGeom>
        </p:spPr>
      </p:pic>
      <p:pic>
        <p:nvPicPr>
          <p:cNvPr id="23" name="Picture 23"/>
          <p:cNvPicPr>
            <a:picLocks noChangeAspect="1"/>
          </p:cNvPicPr>
          <p:nvPr/>
        </p:nvPicPr>
        <p:blipFill>
          <a:blip r:embed="rId44" cstate="print">
            <a:extLst>
              <a:ext uri="{28A0092B-C50C-407E-A947-70E740481C1C}">
                <a14:useLocalDpi xmlns:a14="http://schemas.microsoft.com/office/drawing/2010/main" val="0"/>
              </a:ext>
              <a:ext uri="{96DAC541-7B7A-43D3-8B79-37D633B846F1}">
                <asvg:svgBlip xmlns="" xmlns:asvg="http://schemas.microsoft.com/office/drawing/2016/SVG/main" r:embed="rId45"/>
              </a:ext>
            </a:extLst>
          </a:blip>
          <a:srcRect/>
          <a:stretch>
            <a:fillRect/>
          </a:stretch>
        </p:blipFill>
        <p:spPr>
          <a:xfrm>
            <a:off x="15518516" y="1666606"/>
            <a:ext cx="1000376" cy="823946"/>
          </a:xfrm>
          <a:prstGeom prst="rect">
            <a:avLst/>
          </a:prstGeom>
        </p:spPr>
      </p:pic>
      <p:pic>
        <p:nvPicPr>
          <p:cNvPr id="24" name="Picture 24"/>
          <p:cNvPicPr>
            <a:picLocks noChangeAspect="1"/>
          </p:cNvPicPr>
          <p:nvPr/>
        </p:nvPicPr>
        <p:blipFill>
          <a:blip r:embed="rId46" cstate="print">
            <a:extLst>
              <a:ext uri="{28A0092B-C50C-407E-A947-70E740481C1C}">
                <a14:useLocalDpi xmlns:a14="http://schemas.microsoft.com/office/drawing/2010/main" val="0"/>
              </a:ext>
              <a:ext uri="{96DAC541-7B7A-43D3-8B79-37D633B846F1}">
                <asvg:svgBlip xmlns="" xmlns:asvg="http://schemas.microsoft.com/office/drawing/2016/SVG/main" r:embed="rId47"/>
              </a:ext>
            </a:extLst>
          </a:blip>
          <a:srcRect/>
          <a:stretch>
            <a:fillRect/>
          </a:stretch>
        </p:blipFill>
        <p:spPr>
          <a:xfrm>
            <a:off x="11844803" y="1666606"/>
            <a:ext cx="899148" cy="823946"/>
          </a:xfrm>
          <a:prstGeom prst="rect">
            <a:avLst/>
          </a:prstGeom>
        </p:spPr>
      </p:pic>
      <p:pic>
        <p:nvPicPr>
          <p:cNvPr id="25" name="Picture 25"/>
          <p:cNvPicPr>
            <a:picLocks noChangeAspect="1"/>
          </p:cNvPicPr>
          <p:nvPr/>
        </p:nvPicPr>
        <p:blipFill>
          <a:blip r:embed="rId48" cstate="print">
            <a:extLst>
              <a:ext uri="{28A0092B-C50C-407E-A947-70E740481C1C}">
                <a14:useLocalDpi xmlns:a14="http://schemas.microsoft.com/office/drawing/2010/main" val="0"/>
              </a:ext>
              <a:ext uri="{96DAC541-7B7A-43D3-8B79-37D633B846F1}">
                <asvg:svgBlip xmlns="" xmlns:asvg="http://schemas.microsoft.com/office/drawing/2016/SVG/main" r:embed="rId49"/>
              </a:ext>
            </a:extLst>
          </a:blip>
          <a:srcRect/>
          <a:stretch>
            <a:fillRect/>
          </a:stretch>
        </p:blipFill>
        <p:spPr>
          <a:xfrm>
            <a:off x="13813490" y="1666606"/>
            <a:ext cx="656161" cy="823946"/>
          </a:xfrm>
          <a:prstGeom prst="rect">
            <a:avLst/>
          </a:prstGeom>
        </p:spPr>
      </p:pic>
      <p:pic>
        <p:nvPicPr>
          <p:cNvPr id="26" name="Picture 26"/>
          <p:cNvPicPr>
            <a:picLocks noChangeAspect="1"/>
          </p:cNvPicPr>
          <p:nvPr/>
        </p:nvPicPr>
        <p:blipFill>
          <a:blip r:embed="rId50" cstate="print">
            <a:extLst>
              <a:ext uri="{28A0092B-C50C-407E-A947-70E740481C1C}">
                <a14:useLocalDpi xmlns:a14="http://schemas.microsoft.com/office/drawing/2010/main" val="0"/>
              </a:ext>
              <a:ext uri="{96DAC541-7B7A-43D3-8B79-37D633B846F1}">
                <asvg:svgBlip xmlns="" xmlns:asvg="http://schemas.microsoft.com/office/drawing/2016/SVG/main" r:embed="rId51"/>
              </a:ext>
            </a:extLst>
          </a:blip>
          <a:srcRect/>
          <a:stretch>
            <a:fillRect/>
          </a:stretch>
        </p:blipFill>
        <p:spPr>
          <a:xfrm>
            <a:off x="7943939" y="1666470"/>
            <a:ext cx="908456" cy="824217"/>
          </a:xfrm>
          <a:prstGeom prst="rect">
            <a:avLst/>
          </a:prstGeom>
        </p:spPr>
      </p:pic>
      <p:grpSp>
        <p:nvGrpSpPr>
          <p:cNvPr id="27" name="Group 27"/>
          <p:cNvGrpSpPr/>
          <p:nvPr/>
        </p:nvGrpSpPr>
        <p:grpSpPr>
          <a:xfrm>
            <a:off x="633845" y="2461762"/>
            <a:ext cx="6969392" cy="5363341"/>
            <a:chOff x="0" y="0"/>
            <a:chExt cx="9292523" cy="7151121"/>
          </a:xfrm>
        </p:grpSpPr>
        <p:sp>
          <p:nvSpPr>
            <p:cNvPr id="28" name="TextBox 28"/>
            <p:cNvSpPr txBox="1"/>
            <p:nvPr/>
          </p:nvSpPr>
          <p:spPr>
            <a:xfrm>
              <a:off x="0" y="-180975"/>
              <a:ext cx="9292523" cy="1458251"/>
            </a:xfrm>
            <a:prstGeom prst="rect">
              <a:avLst/>
            </a:prstGeom>
          </p:spPr>
          <p:txBody>
            <a:bodyPr lIns="0" tIns="0" rIns="0" bIns="0" rtlCol="0" anchor="t">
              <a:spAutoFit/>
            </a:bodyPr>
            <a:lstStyle/>
            <a:p>
              <a:pPr>
                <a:lnSpc>
                  <a:spcPts val="9428"/>
                </a:lnSpc>
              </a:pPr>
              <a:r>
                <a:rPr lang="en-US" sz="6285">
                  <a:solidFill>
                    <a:srgbClr val="FFFFFF"/>
                  </a:solidFill>
                  <a:latin typeface="Open Sans Bold"/>
                </a:rPr>
                <a:t>TERCİHİMİZ</a:t>
              </a:r>
            </a:p>
          </p:txBody>
        </p:sp>
        <p:sp>
          <p:nvSpPr>
            <p:cNvPr id="29" name="TextBox 29"/>
            <p:cNvSpPr txBox="1"/>
            <p:nvPr/>
          </p:nvSpPr>
          <p:spPr>
            <a:xfrm>
              <a:off x="0" y="2154598"/>
              <a:ext cx="9292523" cy="4996523"/>
            </a:xfrm>
            <a:prstGeom prst="rect">
              <a:avLst/>
            </a:prstGeom>
          </p:spPr>
          <p:txBody>
            <a:bodyPr lIns="0" tIns="0" rIns="0" bIns="0" rtlCol="0" anchor="t">
              <a:spAutoFit/>
            </a:bodyPr>
            <a:lstStyle/>
            <a:p>
              <a:pPr>
                <a:lnSpc>
                  <a:spcPts val="6034"/>
                </a:lnSpc>
              </a:pPr>
              <a:r>
                <a:rPr lang="en-US" sz="3771" spc="75">
                  <a:solidFill>
                    <a:srgbClr val="FFFFFF"/>
                  </a:solidFill>
                  <a:latin typeface="Open Sans Light"/>
                </a:rPr>
                <a:t>ÖNÜMÜZDE BİRÇOK SEÇENEK BULUNMAKTADIR, YAPACAĞIMIZ SEÇİM HAYALİMİZDEKİ MESLEĞE ULAŞMAMIZI SAĞLAYACAKTIR.</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rcRect b="15466"/>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2006164" y="632304"/>
            <a:ext cx="14275672" cy="5487670"/>
          </a:xfrm>
          <a:prstGeom prst="rect">
            <a:avLst/>
          </a:prstGeom>
        </p:spPr>
        <p:txBody>
          <a:bodyPr lIns="0" tIns="0" rIns="0" bIns="0" rtlCol="0" anchor="t">
            <a:spAutoFit/>
          </a:bodyPr>
          <a:lstStyle/>
          <a:p>
            <a:pPr marL="0" lvl="0" indent="0" algn="ctr">
              <a:lnSpc>
                <a:spcPts val="10699"/>
              </a:lnSpc>
            </a:pPr>
            <a:r>
              <a:rPr lang="en-US" sz="10699">
                <a:solidFill>
                  <a:srgbClr val="45F8BD"/>
                </a:solidFill>
                <a:latin typeface="Barlow SemiCondensed Bold Bold"/>
              </a:rPr>
              <a:t>"GELECEK, HAYALLERININ GÜZELLIĞINE INANANLARA AITTIR."</a:t>
            </a:r>
          </a:p>
        </p:txBody>
      </p:sp>
      <p:sp>
        <p:nvSpPr>
          <p:cNvPr id="3" name="AutoShape 3"/>
          <p:cNvSpPr/>
          <p:nvPr/>
        </p:nvSpPr>
        <p:spPr>
          <a:xfrm>
            <a:off x="-611831" y="9258300"/>
            <a:ext cx="19511662" cy="0"/>
          </a:xfrm>
          <a:prstGeom prst="line">
            <a:avLst/>
          </a:prstGeom>
          <a:ln w="28575" cap="rnd">
            <a:solidFill>
              <a:srgbClr val="45F8BD"/>
            </a:solidFill>
            <a:prstDash val="solid"/>
            <a:headEnd type="none" w="sm" len="sm"/>
            <a:tailEnd type="none" w="sm" len="sm"/>
          </a:ln>
        </p:spPr>
      </p:sp>
      <p:sp>
        <p:nvSpPr>
          <p:cNvPr id="4" name="TextBox 4"/>
          <p:cNvSpPr txBox="1"/>
          <p:nvPr/>
        </p:nvSpPr>
        <p:spPr>
          <a:xfrm>
            <a:off x="3872060" y="6765679"/>
            <a:ext cx="10242796" cy="452437"/>
          </a:xfrm>
          <a:prstGeom prst="rect">
            <a:avLst/>
          </a:prstGeom>
        </p:spPr>
        <p:txBody>
          <a:bodyPr lIns="0" tIns="0" rIns="0" bIns="0" rtlCol="0" anchor="t">
            <a:spAutoFit/>
          </a:bodyPr>
          <a:lstStyle/>
          <a:p>
            <a:pPr marL="0" lvl="0" indent="0" algn="ctr">
              <a:lnSpc>
                <a:spcPts val="3631"/>
              </a:lnSpc>
              <a:spcBef>
                <a:spcPct val="0"/>
              </a:spcBef>
            </a:pPr>
            <a:r>
              <a:rPr lang="en-US" sz="2593">
                <a:solidFill>
                  <a:srgbClr val="FFFFFF"/>
                </a:solidFill>
                <a:latin typeface="Barlow Medium"/>
              </a:rPr>
              <a:t>ELEANOR ROOSEVELT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173944" y="4230168"/>
            <a:ext cx="3578832" cy="1826664"/>
            <a:chOff x="0" y="0"/>
            <a:chExt cx="8508386" cy="4342747"/>
          </a:xfrm>
        </p:grpSpPr>
        <p:sp>
          <p:nvSpPr>
            <p:cNvPr id="3" name="Freeform 3"/>
            <p:cNvSpPr/>
            <p:nvPr/>
          </p:nvSpPr>
          <p:spPr>
            <a:xfrm>
              <a:off x="0" y="0"/>
              <a:ext cx="8508386" cy="4441807"/>
            </a:xfrm>
            <a:custGeom>
              <a:avLst/>
              <a:gdLst/>
              <a:ahLst/>
              <a:cxnLst/>
              <a:rect l="l" t="t" r="r" b="b"/>
              <a:pathLst>
                <a:path w="8508386" h="4441807">
                  <a:moveTo>
                    <a:pt x="7886086" y="3871577"/>
                  </a:moveTo>
                  <a:cubicBezTo>
                    <a:pt x="7886086" y="3865227"/>
                    <a:pt x="7887356" y="3860147"/>
                    <a:pt x="7887356" y="3852527"/>
                  </a:cubicBezTo>
                  <a:lnTo>
                    <a:pt x="7887356" y="490220"/>
                  </a:lnTo>
                  <a:cubicBezTo>
                    <a:pt x="7887356" y="220980"/>
                    <a:pt x="7677806" y="0"/>
                    <a:pt x="7421266" y="0"/>
                  </a:cubicBezTo>
                  <a:lnTo>
                    <a:pt x="467360" y="0"/>
                  </a:lnTo>
                  <a:cubicBezTo>
                    <a:pt x="210820" y="0"/>
                    <a:pt x="0" y="220980"/>
                    <a:pt x="0" y="490220"/>
                  </a:cubicBezTo>
                  <a:lnTo>
                    <a:pt x="0" y="3852527"/>
                  </a:lnTo>
                  <a:cubicBezTo>
                    <a:pt x="0" y="4121767"/>
                    <a:pt x="209550" y="4342747"/>
                    <a:pt x="466090" y="4342747"/>
                  </a:cubicBezTo>
                  <a:lnTo>
                    <a:pt x="7419996" y="4342747"/>
                  </a:lnTo>
                  <a:cubicBezTo>
                    <a:pt x="7533025" y="4342747"/>
                    <a:pt x="7637166" y="4299567"/>
                    <a:pt x="7717175" y="4229717"/>
                  </a:cubicBezTo>
                  <a:cubicBezTo>
                    <a:pt x="7847985" y="4300837"/>
                    <a:pt x="8160406" y="4441807"/>
                    <a:pt x="8507116" y="4234797"/>
                  </a:cubicBezTo>
                  <a:cubicBezTo>
                    <a:pt x="8508386" y="4234797"/>
                    <a:pt x="8195966" y="4236067"/>
                    <a:pt x="7886086" y="3871577"/>
                  </a:cubicBezTo>
                  <a:lnTo>
                    <a:pt x="7886086" y="3871577"/>
                  </a:lnTo>
                  <a:close/>
                </a:path>
              </a:pathLst>
            </a:custGeom>
            <a:solidFill>
              <a:srgbClr val="03989E"/>
            </a:solidFill>
          </p:spPr>
        </p:sp>
      </p:grpSp>
      <p:sp>
        <p:nvSpPr>
          <p:cNvPr id="4" name="TextBox 4"/>
          <p:cNvSpPr txBox="1"/>
          <p:nvPr/>
        </p:nvSpPr>
        <p:spPr>
          <a:xfrm>
            <a:off x="1983238" y="4456244"/>
            <a:ext cx="9513269" cy="1479286"/>
          </a:xfrm>
          <a:prstGeom prst="rect">
            <a:avLst/>
          </a:prstGeom>
        </p:spPr>
        <p:txBody>
          <a:bodyPr lIns="0" tIns="0" rIns="0" bIns="0" rtlCol="0" anchor="t">
            <a:spAutoFit/>
          </a:bodyPr>
          <a:lstStyle/>
          <a:p>
            <a:pPr marL="0" lvl="0" indent="0" algn="r">
              <a:lnSpc>
                <a:spcPts val="11440"/>
              </a:lnSpc>
            </a:pPr>
            <a:r>
              <a:rPr lang="en-US" sz="10399" spc="343">
                <a:solidFill>
                  <a:srgbClr val="100F0D"/>
                </a:solidFill>
                <a:latin typeface="DM Sans Bold"/>
              </a:rPr>
              <a:t>TEŞEKKÜRLER</a:t>
            </a:r>
          </a:p>
        </p:txBody>
      </p:sp>
      <p:sp>
        <p:nvSpPr>
          <p:cNvPr id="5" name="TextBox 5"/>
          <p:cNvSpPr txBox="1"/>
          <p:nvPr/>
        </p:nvSpPr>
        <p:spPr>
          <a:xfrm>
            <a:off x="12684660" y="4915472"/>
            <a:ext cx="2462149" cy="408431"/>
          </a:xfrm>
          <a:prstGeom prst="rect">
            <a:avLst/>
          </a:prstGeom>
        </p:spPr>
        <p:txBody>
          <a:bodyPr lIns="0" tIns="0" rIns="0" bIns="0" rtlCol="0" anchor="t">
            <a:spAutoFit/>
          </a:bodyPr>
          <a:lstStyle/>
          <a:p>
            <a:pPr marL="0" lvl="0" indent="0" algn="ctr">
              <a:lnSpc>
                <a:spcPts val="3359"/>
              </a:lnSpc>
              <a:spcBef>
                <a:spcPct val="0"/>
              </a:spcBef>
            </a:pPr>
            <a:r>
              <a:rPr lang="en-US" sz="2400" spc="-24">
                <a:solidFill>
                  <a:srgbClr val="FFFFFF"/>
                </a:solidFill>
                <a:latin typeface="DM Sans Bold"/>
              </a:rPr>
              <a:t>SAMSUN RAM</a:t>
            </a:r>
          </a:p>
        </p:txBody>
      </p:sp>
      <p:sp>
        <p:nvSpPr>
          <p:cNvPr id="6" name="TextBox 6"/>
          <p:cNvSpPr txBox="1"/>
          <p:nvPr/>
        </p:nvSpPr>
        <p:spPr>
          <a:xfrm>
            <a:off x="13326257" y="981075"/>
            <a:ext cx="3933043" cy="367665"/>
          </a:xfrm>
          <a:prstGeom prst="rect">
            <a:avLst/>
          </a:prstGeom>
        </p:spPr>
        <p:txBody>
          <a:bodyPr lIns="0" tIns="0" rIns="0" bIns="0" rtlCol="0" anchor="t">
            <a:spAutoFit/>
          </a:bodyPr>
          <a:lstStyle/>
          <a:p>
            <a:pPr marL="0" lvl="0" indent="0" algn="r">
              <a:lnSpc>
                <a:spcPts val="2940"/>
              </a:lnSpc>
              <a:spcBef>
                <a:spcPct val="0"/>
              </a:spcBef>
            </a:pPr>
            <a:r>
              <a:rPr lang="en-US" sz="2100">
                <a:solidFill>
                  <a:srgbClr val="100F0D"/>
                </a:solidFill>
                <a:latin typeface="DM Sans"/>
              </a:rPr>
              <a:t>Haziran,</a:t>
            </a:r>
            <a:r>
              <a:rPr lang="en-US" sz="2100" u="none">
                <a:solidFill>
                  <a:srgbClr val="100F0D"/>
                </a:solidFill>
                <a:latin typeface="DM Sans"/>
              </a:rPr>
              <a:t> 2021</a:t>
            </a:r>
          </a:p>
        </p:txBody>
      </p:sp>
      <p:sp>
        <p:nvSpPr>
          <p:cNvPr id="7" name="TextBox 7"/>
          <p:cNvSpPr txBox="1"/>
          <p:nvPr/>
        </p:nvSpPr>
        <p:spPr>
          <a:xfrm>
            <a:off x="1028700" y="981075"/>
            <a:ext cx="3933043" cy="367665"/>
          </a:xfrm>
          <a:prstGeom prst="rect">
            <a:avLst/>
          </a:prstGeom>
        </p:spPr>
        <p:txBody>
          <a:bodyPr lIns="0" tIns="0" rIns="0" bIns="0" rtlCol="0" anchor="t">
            <a:spAutoFit/>
          </a:bodyPr>
          <a:lstStyle/>
          <a:p>
            <a:pPr marL="0" lvl="0" indent="0">
              <a:lnSpc>
                <a:spcPts val="2940"/>
              </a:lnSpc>
            </a:pPr>
            <a:r>
              <a:rPr lang="en-US" sz="2100">
                <a:solidFill>
                  <a:srgbClr val="100F0D"/>
                </a:solidFill>
                <a:latin typeface="DM Sans"/>
              </a:rPr>
              <a:t>REHBERLİK BÖLÜMÜ</a:t>
            </a:r>
          </a:p>
        </p:txBody>
      </p:sp>
      <p:sp>
        <p:nvSpPr>
          <p:cNvPr id="8" name="AutoShape 8"/>
          <p:cNvSpPr/>
          <p:nvPr/>
        </p:nvSpPr>
        <p:spPr>
          <a:xfrm>
            <a:off x="1028700" y="6585727"/>
            <a:ext cx="16230600" cy="0"/>
          </a:xfrm>
          <a:prstGeom prst="line">
            <a:avLst/>
          </a:prstGeom>
          <a:ln w="76200" cap="rnd">
            <a:solidFill>
              <a:srgbClr val="03989E"/>
            </a:solidFill>
            <a:prstDash val="solid"/>
            <a:headEnd type="none" w="sm" len="sm"/>
            <a:tailEnd type="none" w="sm" len="sm"/>
          </a:ln>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866062" y="1467619"/>
            <a:ext cx="7110960" cy="7351762"/>
          </a:xfrm>
          <a:prstGeom prst="rect">
            <a:avLst/>
          </a:prstGeom>
          <a:solidFill>
            <a:srgbClr val="03989E"/>
          </a:solidFill>
        </p:spPr>
      </p:sp>
      <p:sp>
        <p:nvSpPr>
          <p:cNvPr id="3" name="TextBox 3"/>
          <p:cNvSpPr txBox="1"/>
          <p:nvPr/>
        </p:nvSpPr>
        <p:spPr>
          <a:xfrm>
            <a:off x="2764472" y="2453527"/>
            <a:ext cx="5314138" cy="733425"/>
          </a:xfrm>
          <a:prstGeom prst="rect">
            <a:avLst/>
          </a:prstGeom>
        </p:spPr>
        <p:txBody>
          <a:bodyPr lIns="0" tIns="0" rIns="0" bIns="0" rtlCol="0" anchor="t">
            <a:spAutoFit/>
          </a:bodyPr>
          <a:lstStyle/>
          <a:p>
            <a:pPr>
              <a:lnSpc>
                <a:spcPts val="6000"/>
              </a:lnSpc>
            </a:pPr>
            <a:r>
              <a:rPr lang="en-US" sz="4000">
                <a:solidFill>
                  <a:srgbClr val="FFFFFF"/>
                </a:solidFill>
                <a:latin typeface="Open Sans Bold"/>
              </a:rPr>
              <a:t>Merkezi Yerleştirme</a:t>
            </a:r>
          </a:p>
        </p:txBody>
      </p:sp>
      <p:sp>
        <p:nvSpPr>
          <p:cNvPr id="4" name="TextBox 4"/>
          <p:cNvSpPr txBox="1"/>
          <p:nvPr/>
        </p:nvSpPr>
        <p:spPr>
          <a:xfrm>
            <a:off x="2764472" y="3821840"/>
            <a:ext cx="4933138" cy="3509645"/>
          </a:xfrm>
          <a:prstGeom prst="rect">
            <a:avLst/>
          </a:prstGeom>
        </p:spPr>
        <p:txBody>
          <a:bodyPr lIns="0" tIns="0" rIns="0" bIns="0" rtlCol="0" anchor="t">
            <a:spAutoFit/>
          </a:bodyPr>
          <a:lstStyle/>
          <a:p>
            <a:pPr algn="just">
              <a:lnSpc>
                <a:spcPts val="3519"/>
              </a:lnSpc>
            </a:pPr>
            <a:r>
              <a:rPr lang="en-US" sz="2199">
                <a:solidFill>
                  <a:srgbClr val="FFFFFF"/>
                </a:solidFill>
                <a:latin typeface="Open Sans"/>
              </a:rPr>
              <a:t>Merkezî sınavla öğrenci alan fen liseleri, sosyal bilimler liseleri, özel program ve proje uygulayan eğitim kurumları ile meslekî ve teknik Anadolu liselerinin Anadolu teknik programlarına tercihler doğrultusunda </a:t>
            </a:r>
            <a:r>
              <a:rPr lang="en-US" sz="2199">
                <a:solidFill>
                  <a:srgbClr val="FFFFFF"/>
                </a:solidFill>
                <a:latin typeface="Open Sans Bold"/>
              </a:rPr>
              <a:t>Merkezî Sınav Puan</a:t>
            </a:r>
            <a:r>
              <a:rPr lang="en-US" sz="2199">
                <a:solidFill>
                  <a:srgbClr val="FFFFFF"/>
                </a:solidFill>
                <a:latin typeface="Open Sans"/>
              </a:rPr>
              <a:t>ı üstünlüğüne göre yapılacaktır. </a:t>
            </a:r>
          </a:p>
        </p:txBody>
      </p:sp>
      <p:sp>
        <p:nvSpPr>
          <p:cNvPr id="5" name="AutoShape 5"/>
          <p:cNvSpPr/>
          <p:nvPr/>
        </p:nvSpPr>
        <p:spPr>
          <a:xfrm>
            <a:off x="9310979" y="1467619"/>
            <a:ext cx="7110960" cy="7351762"/>
          </a:xfrm>
          <a:prstGeom prst="rect">
            <a:avLst/>
          </a:prstGeom>
          <a:solidFill>
            <a:srgbClr val="00C2CB"/>
          </a:solidFill>
        </p:spPr>
      </p:sp>
      <p:sp>
        <p:nvSpPr>
          <p:cNvPr id="6" name="TextBox 6"/>
          <p:cNvSpPr txBox="1"/>
          <p:nvPr/>
        </p:nvSpPr>
        <p:spPr>
          <a:xfrm>
            <a:off x="10590389" y="2453527"/>
            <a:ext cx="4933138" cy="733425"/>
          </a:xfrm>
          <a:prstGeom prst="rect">
            <a:avLst/>
          </a:prstGeom>
        </p:spPr>
        <p:txBody>
          <a:bodyPr lIns="0" tIns="0" rIns="0" bIns="0" rtlCol="0" anchor="t">
            <a:spAutoFit/>
          </a:bodyPr>
          <a:lstStyle/>
          <a:p>
            <a:pPr>
              <a:lnSpc>
                <a:spcPts val="6000"/>
              </a:lnSpc>
            </a:pPr>
            <a:r>
              <a:rPr lang="en-US" sz="4000">
                <a:solidFill>
                  <a:srgbClr val="FFFFFF"/>
                </a:solidFill>
                <a:latin typeface="Open Sans Bold"/>
              </a:rPr>
              <a:t>Yerel yerleştirme</a:t>
            </a:r>
          </a:p>
        </p:txBody>
      </p:sp>
      <p:sp>
        <p:nvSpPr>
          <p:cNvPr id="7" name="TextBox 7"/>
          <p:cNvSpPr txBox="1"/>
          <p:nvPr/>
        </p:nvSpPr>
        <p:spPr>
          <a:xfrm>
            <a:off x="10590389" y="3821840"/>
            <a:ext cx="4933138" cy="2183765"/>
          </a:xfrm>
          <a:prstGeom prst="rect">
            <a:avLst/>
          </a:prstGeom>
        </p:spPr>
        <p:txBody>
          <a:bodyPr lIns="0" tIns="0" rIns="0" bIns="0" rtlCol="0" anchor="t">
            <a:spAutoFit/>
          </a:bodyPr>
          <a:lstStyle/>
          <a:p>
            <a:pPr algn="just">
              <a:lnSpc>
                <a:spcPts val="3520"/>
              </a:lnSpc>
            </a:pPr>
            <a:r>
              <a:rPr lang="en-US" sz="2200">
                <a:solidFill>
                  <a:srgbClr val="FFFFFF"/>
                </a:solidFill>
                <a:latin typeface="Open Sans"/>
              </a:rPr>
              <a:t>Ortaöğretim kayıt alanı ile öğrencilerin </a:t>
            </a:r>
            <a:r>
              <a:rPr lang="en-US" sz="2200">
                <a:solidFill>
                  <a:srgbClr val="FFFFFF"/>
                </a:solidFill>
                <a:latin typeface="Open Sans Bold"/>
              </a:rPr>
              <a:t>ikamet adresleri, okul başarı puanları ve devam devamsızlı</a:t>
            </a:r>
            <a:r>
              <a:rPr lang="en-US" sz="2200">
                <a:solidFill>
                  <a:srgbClr val="FFFFFF"/>
                </a:solidFill>
                <a:latin typeface="Open Sans"/>
              </a:rPr>
              <a:t>k gibi kriterler göz önünde bulundurularak yapılacaktır.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3989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104" b="1104"/>
          <a:stretch>
            <a:fillRect/>
          </a:stretch>
        </p:blipFill>
        <p:spPr>
          <a:xfrm>
            <a:off x="9861974" y="1028700"/>
            <a:ext cx="7397326" cy="4822566"/>
          </a:xfrm>
          <a:prstGeom prst="rect">
            <a:avLst/>
          </a:prstGeom>
        </p:spPr>
      </p:pic>
      <p:sp>
        <p:nvSpPr>
          <p:cNvPr id="3" name="TextBox 3"/>
          <p:cNvSpPr txBox="1"/>
          <p:nvPr/>
        </p:nvSpPr>
        <p:spPr>
          <a:xfrm>
            <a:off x="9946154" y="6786174"/>
            <a:ext cx="7313146" cy="1970204"/>
          </a:xfrm>
          <a:prstGeom prst="rect">
            <a:avLst/>
          </a:prstGeom>
        </p:spPr>
        <p:txBody>
          <a:bodyPr lIns="0" tIns="0" rIns="0" bIns="0" rtlCol="0" anchor="t">
            <a:spAutoFit/>
          </a:bodyPr>
          <a:lstStyle/>
          <a:p>
            <a:pPr>
              <a:lnSpc>
                <a:spcPts val="5272"/>
              </a:lnSpc>
            </a:pPr>
            <a:r>
              <a:rPr lang="en-US" sz="3515">
                <a:solidFill>
                  <a:srgbClr val="FFFFFF"/>
                </a:solidFill>
                <a:latin typeface="Libre Baskerville Italics"/>
              </a:rPr>
              <a:t>Bakanlığımızın:                  https://e­okul.meb.gov.tr internet adresinden</a:t>
            </a:r>
          </a:p>
        </p:txBody>
      </p:sp>
      <p:sp>
        <p:nvSpPr>
          <p:cNvPr id="4" name="TextBox 4"/>
          <p:cNvSpPr txBox="1"/>
          <p:nvPr/>
        </p:nvSpPr>
        <p:spPr>
          <a:xfrm>
            <a:off x="1028700" y="847725"/>
            <a:ext cx="8327800" cy="2292248"/>
          </a:xfrm>
          <a:prstGeom prst="rect">
            <a:avLst/>
          </a:prstGeom>
        </p:spPr>
        <p:txBody>
          <a:bodyPr lIns="0" tIns="0" rIns="0" bIns="0" rtlCol="0" anchor="t">
            <a:spAutoFit/>
          </a:bodyPr>
          <a:lstStyle/>
          <a:p>
            <a:pPr>
              <a:lnSpc>
                <a:spcPts val="9235"/>
              </a:lnSpc>
            </a:pPr>
            <a:r>
              <a:rPr lang="en-US" sz="6157">
                <a:solidFill>
                  <a:srgbClr val="FFFFFF"/>
                </a:solidFill>
                <a:latin typeface="Libre Baskerville"/>
              </a:rPr>
              <a:t>TERCİH İŞLEMLERİ</a:t>
            </a: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68780">
            <a:off x="5411767" y="8124072"/>
            <a:ext cx="3911885" cy="1394054"/>
          </a:xfrm>
          <a:prstGeom prst="rect">
            <a:avLst/>
          </a:prstGeom>
        </p:spPr>
      </p:pic>
      <p:sp>
        <p:nvSpPr>
          <p:cNvPr id="6" name="TextBox 6"/>
          <p:cNvSpPr txBox="1"/>
          <p:nvPr/>
        </p:nvSpPr>
        <p:spPr>
          <a:xfrm>
            <a:off x="1028700" y="4024285"/>
            <a:ext cx="7313146" cy="4648710"/>
          </a:xfrm>
          <a:prstGeom prst="rect">
            <a:avLst/>
          </a:prstGeom>
        </p:spPr>
        <p:txBody>
          <a:bodyPr lIns="0" tIns="0" rIns="0" bIns="0" rtlCol="0" anchor="t">
            <a:spAutoFit/>
          </a:bodyPr>
          <a:lstStyle/>
          <a:p>
            <a:pPr>
              <a:lnSpc>
                <a:spcPts val="5272"/>
              </a:lnSpc>
            </a:pPr>
            <a:r>
              <a:rPr lang="en-US" sz="3515">
                <a:solidFill>
                  <a:srgbClr val="FFFFFF"/>
                </a:solidFill>
                <a:latin typeface="Libre Baskerville Italics"/>
              </a:rPr>
              <a:t>Tercih işlemi öğrenci ve velisi tarafından veya herhangi bir ortaokul/imam hatip ortaokulu müdürlüklerinden yapılabilecektir. Yapılan tercihler mutlaka ilgili ortaokul müdürlüklerine onaylatılacaktır.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3989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104" b="1104"/>
          <a:stretch>
            <a:fillRect/>
          </a:stretch>
        </p:blipFill>
        <p:spPr>
          <a:xfrm>
            <a:off x="9861974" y="1028700"/>
            <a:ext cx="7397326" cy="4822566"/>
          </a:xfrm>
          <a:prstGeom prst="rect">
            <a:avLst/>
          </a:prstGeom>
        </p:spPr>
      </p:pic>
      <p:sp>
        <p:nvSpPr>
          <p:cNvPr id="3" name="TextBox 3"/>
          <p:cNvSpPr txBox="1"/>
          <p:nvPr/>
        </p:nvSpPr>
        <p:spPr>
          <a:xfrm>
            <a:off x="1028700" y="3686175"/>
            <a:ext cx="7594231" cy="2934361"/>
          </a:xfrm>
          <a:prstGeom prst="rect">
            <a:avLst/>
          </a:prstGeom>
        </p:spPr>
        <p:txBody>
          <a:bodyPr lIns="0" tIns="0" rIns="0" bIns="0" rtlCol="0" anchor="t">
            <a:spAutoFit/>
          </a:bodyPr>
          <a:lstStyle/>
          <a:p>
            <a:pPr>
              <a:lnSpc>
                <a:spcPts val="4672"/>
              </a:lnSpc>
            </a:pPr>
            <a:r>
              <a:rPr lang="en-US" sz="3115">
                <a:solidFill>
                  <a:srgbClr val="FFFFFF"/>
                </a:solidFill>
                <a:latin typeface="Libre Baskerville Italics"/>
              </a:rPr>
              <a:t>Öğrenciler; Merkezî Sınav Puanı İle Öğrenci Alan Okullar, Yerel Yerleştirme İle Öğrenci Alan Okullar ve Pansiyonlu Okullar olmak üzere 3 (üç) grupta tercih yapabileceklerdir. </a:t>
            </a:r>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8340890" y="7814986"/>
            <a:ext cx="1811547" cy="971648"/>
          </a:xfrm>
          <a:prstGeom prst="rect">
            <a:avLst/>
          </a:prstGeom>
        </p:spPr>
      </p:pic>
      <p:sp>
        <p:nvSpPr>
          <p:cNvPr id="5" name="TextBox 5"/>
          <p:cNvSpPr txBox="1"/>
          <p:nvPr/>
        </p:nvSpPr>
        <p:spPr>
          <a:xfrm>
            <a:off x="10441566" y="7138760"/>
            <a:ext cx="6817734" cy="2257425"/>
          </a:xfrm>
          <a:prstGeom prst="rect">
            <a:avLst/>
          </a:prstGeom>
        </p:spPr>
        <p:txBody>
          <a:bodyPr lIns="0" tIns="0" rIns="0" bIns="0" rtlCol="0" anchor="t">
            <a:spAutoFit/>
          </a:bodyPr>
          <a:lstStyle/>
          <a:p>
            <a:pPr>
              <a:lnSpc>
                <a:spcPts val="4500"/>
              </a:lnSpc>
            </a:pPr>
            <a:r>
              <a:rPr lang="en-US" sz="3000">
                <a:solidFill>
                  <a:srgbClr val="FFFFFF"/>
                </a:solidFill>
                <a:latin typeface="Libre Baskerville Italics"/>
              </a:rPr>
              <a:t>Yerel Yerleştirme İle Öğrenci Alan Okullar ve Pansiyonlu Okullar olmak üzere 2 (iki) grupta tercih yapabileceklerdir.</a:t>
            </a:r>
          </a:p>
        </p:txBody>
      </p:sp>
      <p:sp>
        <p:nvSpPr>
          <p:cNvPr id="6" name="TextBox 6"/>
          <p:cNvSpPr txBox="1"/>
          <p:nvPr/>
        </p:nvSpPr>
        <p:spPr>
          <a:xfrm>
            <a:off x="1028700" y="847725"/>
            <a:ext cx="8327800" cy="2292248"/>
          </a:xfrm>
          <a:prstGeom prst="rect">
            <a:avLst/>
          </a:prstGeom>
        </p:spPr>
        <p:txBody>
          <a:bodyPr lIns="0" tIns="0" rIns="0" bIns="0" rtlCol="0" anchor="t">
            <a:spAutoFit/>
          </a:bodyPr>
          <a:lstStyle/>
          <a:p>
            <a:pPr>
              <a:lnSpc>
                <a:spcPts val="9235"/>
              </a:lnSpc>
            </a:pPr>
            <a:r>
              <a:rPr lang="en-US" sz="6157">
                <a:solidFill>
                  <a:srgbClr val="FFFFFF"/>
                </a:solidFill>
                <a:latin typeface="Libre Baskerville"/>
              </a:rPr>
              <a:t>TERCİH İŞLEMLERİ</a:t>
            </a:r>
          </a:p>
        </p:txBody>
      </p:sp>
      <p:sp>
        <p:nvSpPr>
          <p:cNvPr id="7" name="TextBox 7"/>
          <p:cNvSpPr txBox="1"/>
          <p:nvPr/>
        </p:nvSpPr>
        <p:spPr>
          <a:xfrm>
            <a:off x="1028700" y="7996010"/>
            <a:ext cx="7313146" cy="542925"/>
          </a:xfrm>
          <a:prstGeom prst="rect">
            <a:avLst/>
          </a:prstGeom>
        </p:spPr>
        <p:txBody>
          <a:bodyPr lIns="0" tIns="0" rIns="0" bIns="0" rtlCol="0" anchor="t">
            <a:spAutoFit/>
          </a:bodyPr>
          <a:lstStyle/>
          <a:p>
            <a:pPr>
              <a:lnSpc>
                <a:spcPts val="4500"/>
              </a:lnSpc>
            </a:pPr>
            <a:r>
              <a:rPr lang="en-US" sz="3000">
                <a:solidFill>
                  <a:srgbClr val="FFFFFF"/>
                </a:solidFill>
                <a:latin typeface="Libre Baskerville Italics"/>
              </a:rPr>
              <a:t>Merkezî Sınava girmeyen öğrenciler ise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rcRect l="684" r="684"/>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3989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104" b="1104"/>
          <a:stretch>
            <a:fillRect/>
          </a:stretch>
        </p:blipFill>
        <p:spPr>
          <a:xfrm>
            <a:off x="9861974" y="1028700"/>
            <a:ext cx="7397326" cy="4822566"/>
          </a:xfrm>
          <a:prstGeom prst="rect">
            <a:avLst/>
          </a:prstGeom>
        </p:spPr>
      </p:pic>
      <p:sp>
        <p:nvSpPr>
          <p:cNvPr id="3" name="TextBox 3"/>
          <p:cNvSpPr txBox="1"/>
          <p:nvPr/>
        </p:nvSpPr>
        <p:spPr>
          <a:xfrm>
            <a:off x="1537710" y="923925"/>
            <a:ext cx="6833278" cy="6236512"/>
          </a:xfrm>
          <a:prstGeom prst="rect">
            <a:avLst/>
          </a:prstGeom>
        </p:spPr>
        <p:txBody>
          <a:bodyPr lIns="0" tIns="0" rIns="0" bIns="0" rtlCol="0" anchor="t">
            <a:spAutoFit/>
          </a:bodyPr>
          <a:lstStyle/>
          <a:p>
            <a:pPr>
              <a:lnSpc>
                <a:spcPts val="4926"/>
              </a:lnSpc>
            </a:pPr>
            <a:r>
              <a:rPr lang="en-US" sz="3284">
                <a:solidFill>
                  <a:srgbClr val="FFFFFF"/>
                </a:solidFill>
                <a:latin typeface="Libre Baskerville Italics"/>
              </a:rPr>
              <a:t>Tüm öğrenciler yerel yerleştirme ile öğrenci alan okul tercihinde bulunmak zorundadır. Yerel Yerleştirme İle Öğrenci Alan Okullar ekranından tercih yapılmaması durumunda, öğrencilere Merkezî Sınavla Öğrenci Alan Okullar ile Pansiyonlu Okullar tercih ekranı açılmayacaktır.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3989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104" b="1104"/>
          <a:stretch>
            <a:fillRect/>
          </a:stretch>
        </p:blipFill>
        <p:spPr>
          <a:xfrm>
            <a:off x="9861974" y="1028700"/>
            <a:ext cx="7397326" cy="4822566"/>
          </a:xfrm>
          <a:prstGeom prst="rect">
            <a:avLst/>
          </a:prstGeom>
        </p:spPr>
      </p:pic>
      <p:sp>
        <p:nvSpPr>
          <p:cNvPr id="3" name="TextBox 3"/>
          <p:cNvSpPr txBox="1"/>
          <p:nvPr/>
        </p:nvSpPr>
        <p:spPr>
          <a:xfrm>
            <a:off x="1712561" y="1474330"/>
            <a:ext cx="7666814" cy="3483948"/>
          </a:xfrm>
          <a:prstGeom prst="rect">
            <a:avLst/>
          </a:prstGeom>
        </p:spPr>
        <p:txBody>
          <a:bodyPr lIns="0" tIns="0" rIns="0" bIns="0" rtlCol="0" anchor="t">
            <a:spAutoFit/>
          </a:bodyPr>
          <a:lstStyle/>
          <a:p>
            <a:pPr>
              <a:lnSpc>
                <a:spcPts val="5527"/>
              </a:lnSpc>
            </a:pPr>
            <a:r>
              <a:rPr lang="en-US" sz="3685">
                <a:solidFill>
                  <a:srgbClr val="FFFFFF"/>
                </a:solidFill>
                <a:latin typeface="Libre Baskerville Italics"/>
              </a:rPr>
              <a:t>Özel ortaöğretim kurumlarına ve yetenek sınavı ile öğrenci alan okullara kesin kayıt işlemini tamamlamış öğrenciler, tercihte bulunamayacaktır. </a:t>
            </a:r>
          </a:p>
        </p:txBody>
      </p:sp>
      <p:sp>
        <p:nvSpPr>
          <p:cNvPr id="4" name="TextBox 4"/>
          <p:cNvSpPr txBox="1"/>
          <p:nvPr/>
        </p:nvSpPr>
        <p:spPr>
          <a:xfrm>
            <a:off x="1712561" y="5731210"/>
            <a:ext cx="7666814" cy="2781938"/>
          </a:xfrm>
          <a:prstGeom prst="rect">
            <a:avLst/>
          </a:prstGeom>
        </p:spPr>
        <p:txBody>
          <a:bodyPr lIns="0" tIns="0" rIns="0" bIns="0" rtlCol="0" anchor="t">
            <a:spAutoFit/>
          </a:bodyPr>
          <a:lstStyle/>
          <a:p>
            <a:pPr>
              <a:lnSpc>
                <a:spcPts val="5527"/>
              </a:lnSpc>
            </a:pPr>
            <a:r>
              <a:rPr lang="en-US" sz="3685">
                <a:solidFill>
                  <a:srgbClr val="FFFFFF"/>
                </a:solidFill>
                <a:latin typeface="Libre Baskerville Italics"/>
              </a:rPr>
              <a:t>Öğrenciler, ilk olarak Yerel Yerleştirme İle Öğrenci Alan Okullar ekranından tercih yapacaklardır.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3989E"/>
        </a:solidFill>
        <a:effectLst/>
      </p:bgPr>
    </p:bg>
    <p:spTree>
      <p:nvGrpSpPr>
        <p:cNvPr id="1" name=""/>
        <p:cNvGrpSpPr/>
        <p:nvPr/>
      </p:nvGrpSpPr>
      <p:grpSpPr>
        <a:xfrm>
          <a:off x="0" y="0"/>
          <a:ext cx="0" cy="0"/>
          <a:chOff x="0" y="0"/>
          <a:chExt cx="0" cy="0"/>
        </a:xfrm>
      </p:grpSpPr>
      <p:sp>
        <p:nvSpPr>
          <p:cNvPr id="2" name="AutoShape 2"/>
          <p:cNvSpPr/>
          <p:nvPr/>
        </p:nvSpPr>
        <p:spPr>
          <a:xfrm>
            <a:off x="8191338" y="0"/>
            <a:ext cx="10096662" cy="10287000"/>
          </a:xfrm>
          <a:prstGeom prst="rect">
            <a:avLst/>
          </a:prstGeom>
          <a:solidFill>
            <a:srgbClr val="00C2CB"/>
          </a:solidFill>
        </p:spPr>
      </p:sp>
      <p:grpSp>
        <p:nvGrpSpPr>
          <p:cNvPr id="3" name="Group 3"/>
          <p:cNvGrpSpPr/>
          <p:nvPr/>
        </p:nvGrpSpPr>
        <p:grpSpPr>
          <a:xfrm>
            <a:off x="9485516" y="1251648"/>
            <a:ext cx="7508305" cy="8089202"/>
            <a:chOff x="0" y="0"/>
            <a:chExt cx="10011073" cy="10785602"/>
          </a:xfrm>
        </p:grpSpPr>
        <p:sp>
          <p:nvSpPr>
            <p:cNvPr id="4" name="TextBox 4"/>
            <p:cNvSpPr txBox="1"/>
            <p:nvPr/>
          </p:nvSpPr>
          <p:spPr>
            <a:xfrm>
              <a:off x="298184" y="4852025"/>
              <a:ext cx="9414706" cy="569172"/>
            </a:xfrm>
            <a:prstGeom prst="rect">
              <a:avLst/>
            </a:prstGeom>
          </p:spPr>
          <p:txBody>
            <a:bodyPr lIns="0" tIns="0" rIns="0" bIns="0" rtlCol="0" anchor="t">
              <a:spAutoFit/>
            </a:bodyPr>
            <a:lstStyle/>
            <a:p>
              <a:pPr>
                <a:lnSpc>
                  <a:spcPts val="3640"/>
                </a:lnSpc>
              </a:pPr>
              <a:r>
                <a:rPr lang="en-US" sz="2600">
                  <a:solidFill>
                    <a:srgbClr val="FFFFFF"/>
                  </a:solidFill>
                  <a:latin typeface="Libre Baskerville Bold"/>
                </a:rPr>
                <a:t>Yapılan tercihlerde; aynı okul türünden</a:t>
              </a:r>
            </a:p>
          </p:txBody>
        </p:sp>
        <p:sp>
          <p:nvSpPr>
            <p:cNvPr id="5" name="TextBox 5"/>
            <p:cNvSpPr txBox="1"/>
            <p:nvPr/>
          </p:nvSpPr>
          <p:spPr>
            <a:xfrm>
              <a:off x="298184" y="5864573"/>
              <a:ext cx="9414706" cy="488738"/>
            </a:xfrm>
            <a:prstGeom prst="rect">
              <a:avLst/>
            </a:prstGeom>
          </p:spPr>
          <p:txBody>
            <a:bodyPr lIns="0" tIns="0" rIns="0" bIns="0" rtlCol="0" anchor="t">
              <a:spAutoFit/>
            </a:bodyPr>
            <a:lstStyle/>
            <a:p>
              <a:pPr>
                <a:lnSpc>
                  <a:spcPts val="3200"/>
                </a:lnSpc>
              </a:pPr>
              <a:r>
                <a:rPr lang="en-US" sz="2000">
                  <a:solidFill>
                    <a:srgbClr val="FFFFFF"/>
                  </a:solidFill>
                  <a:latin typeface="Open Sans"/>
                </a:rPr>
                <a:t>En fazla 3 (üç) okul seçilebilecektir.</a:t>
              </a:r>
            </a:p>
          </p:txBody>
        </p:sp>
        <p:sp>
          <p:nvSpPr>
            <p:cNvPr id="6" name="AutoShape 6"/>
            <p:cNvSpPr/>
            <p:nvPr/>
          </p:nvSpPr>
          <p:spPr>
            <a:xfrm>
              <a:off x="0" y="7191116"/>
              <a:ext cx="10011073" cy="0"/>
            </a:xfrm>
            <a:prstGeom prst="line">
              <a:avLst/>
            </a:prstGeom>
            <a:ln w="12700" cap="rnd">
              <a:solidFill>
                <a:srgbClr val="FFFFFF">
                  <a:alpha val="24706"/>
                </a:srgbClr>
              </a:solidFill>
              <a:prstDash val="solid"/>
              <a:headEnd type="none" w="sm" len="sm"/>
              <a:tailEnd type="none" w="sm" len="sm"/>
            </a:ln>
          </p:spPr>
        </p:sp>
        <p:sp>
          <p:nvSpPr>
            <p:cNvPr id="7" name="TextBox 7"/>
            <p:cNvSpPr txBox="1"/>
            <p:nvPr/>
          </p:nvSpPr>
          <p:spPr>
            <a:xfrm>
              <a:off x="298184" y="-47625"/>
              <a:ext cx="9414706" cy="1788372"/>
            </a:xfrm>
            <a:prstGeom prst="rect">
              <a:avLst/>
            </a:prstGeom>
          </p:spPr>
          <p:txBody>
            <a:bodyPr lIns="0" tIns="0" rIns="0" bIns="0" rtlCol="0" anchor="t">
              <a:spAutoFit/>
            </a:bodyPr>
            <a:lstStyle/>
            <a:p>
              <a:pPr>
                <a:lnSpc>
                  <a:spcPts val="3640"/>
                </a:lnSpc>
              </a:pPr>
              <a:r>
                <a:rPr lang="en-US" sz="2600">
                  <a:solidFill>
                    <a:srgbClr val="FFFFFF"/>
                  </a:solidFill>
                  <a:latin typeface="Libre Baskerville Bold"/>
                </a:rPr>
                <a:t>Yerel yerleştirme tercihlerinden ilk 3 (üç) okulu Kayıt Alanından seçmek şartıyla </a:t>
              </a:r>
            </a:p>
          </p:txBody>
        </p:sp>
        <p:sp>
          <p:nvSpPr>
            <p:cNvPr id="8" name="TextBox 8"/>
            <p:cNvSpPr txBox="1"/>
            <p:nvPr/>
          </p:nvSpPr>
          <p:spPr>
            <a:xfrm>
              <a:off x="298184" y="2184123"/>
              <a:ext cx="9414706" cy="1027218"/>
            </a:xfrm>
            <a:prstGeom prst="rect">
              <a:avLst/>
            </a:prstGeom>
          </p:spPr>
          <p:txBody>
            <a:bodyPr lIns="0" tIns="0" rIns="0" bIns="0" rtlCol="0" anchor="t">
              <a:spAutoFit/>
            </a:bodyPr>
            <a:lstStyle/>
            <a:p>
              <a:pPr>
                <a:lnSpc>
                  <a:spcPts val="3200"/>
                </a:lnSpc>
              </a:pPr>
              <a:r>
                <a:rPr lang="en-US" sz="2000">
                  <a:solidFill>
                    <a:srgbClr val="FFFFFF"/>
                  </a:solidFill>
                  <a:latin typeface="Open Sans"/>
                </a:rPr>
                <a:t>Öğrenciler en fazla 5 (beş) okul tercihinde bulunabileceklerdir.</a:t>
              </a:r>
            </a:p>
          </p:txBody>
        </p:sp>
        <p:sp>
          <p:nvSpPr>
            <p:cNvPr id="9" name="TextBox 9"/>
            <p:cNvSpPr txBox="1"/>
            <p:nvPr/>
          </p:nvSpPr>
          <p:spPr>
            <a:xfrm>
              <a:off x="298184" y="7993996"/>
              <a:ext cx="9414706" cy="1178772"/>
            </a:xfrm>
            <a:prstGeom prst="rect">
              <a:avLst/>
            </a:prstGeom>
          </p:spPr>
          <p:txBody>
            <a:bodyPr lIns="0" tIns="0" rIns="0" bIns="0" rtlCol="0" anchor="t">
              <a:spAutoFit/>
            </a:bodyPr>
            <a:lstStyle/>
            <a:p>
              <a:pPr>
                <a:lnSpc>
                  <a:spcPts val="3640"/>
                </a:lnSpc>
              </a:pPr>
              <a:r>
                <a:rPr lang="en-US" sz="2600">
                  <a:solidFill>
                    <a:srgbClr val="FFFFFF"/>
                  </a:solidFill>
                  <a:latin typeface="Libre Baskerville Bold"/>
                </a:rPr>
                <a:t>Merkezî Sınavla Öğrenci Alan Okullar ekranından en fazla 10 (on)</a:t>
              </a:r>
            </a:p>
          </p:txBody>
        </p:sp>
        <p:sp>
          <p:nvSpPr>
            <p:cNvPr id="10" name="TextBox 10"/>
            <p:cNvSpPr txBox="1"/>
            <p:nvPr/>
          </p:nvSpPr>
          <p:spPr>
            <a:xfrm>
              <a:off x="298184" y="9616144"/>
              <a:ext cx="9414706" cy="1169458"/>
            </a:xfrm>
            <a:prstGeom prst="rect">
              <a:avLst/>
            </a:prstGeom>
          </p:spPr>
          <p:txBody>
            <a:bodyPr lIns="0" tIns="0" rIns="0" bIns="0" rtlCol="0" anchor="t">
              <a:spAutoFit/>
            </a:bodyPr>
            <a:lstStyle/>
            <a:p>
              <a:pPr>
                <a:lnSpc>
                  <a:spcPts val="3680"/>
                </a:lnSpc>
              </a:pPr>
              <a:r>
                <a:rPr lang="en-US" sz="2300">
                  <a:solidFill>
                    <a:srgbClr val="FFFFFF"/>
                  </a:solidFill>
                  <a:latin typeface="Open Sans"/>
                </a:rPr>
                <a:t>Pansiyonlu Okullar tercih ekranından da en fazla 5 (beş) okul tercihinde bulunabileceklerdir.</a:t>
              </a:r>
            </a:p>
          </p:txBody>
        </p:sp>
        <p:sp>
          <p:nvSpPr>
            <p:cNvPr id="11" name="AutoShape 11"/>
            <p:cNvSpPr/>
            <p:nvPr/>
          </p:nvSpPr>
          <p:spPr>
            <a:xfrm>
              <a:off x="0" y="4049146"/>
              <a:ext cx="10011073" cy="0"/>
            </a:xfrm>
            <a:prstGeom prst="line">
              <a:avLst/>
            </a:prstGeom>
            <a:ln w="12700" cap="rnd">
              <a:solidFill>
                <a:srgbClr val="FFFFFF">
                  <a:alpha val="24706"/>
                </a:srgbClr>
              </a:solidFill>
              <a:prstDash val="solid"/>
              <a:headEnd type="none" w="sm" len="sm"/>
              <a:tailEnd type="none" w="sm" len="sm"/>
            </a:ln>
          </p:spPr>
        </p:sp>
      </p:grpSp>
      <p:sp>
        <p:nvSpPr>
          <p:cNvPr id="12" name="TextBox 12"/>
          <p:cNvSpPr txBox="1"/>
          <p:nvPr/>
        </p:nvSpPr>
        <p:spPr>
          <a:xfrm>
            <a:off x="1028700" y="3891133"/>
            <a:ext cx="5959003" cy="1495425"/>
          </a:xfrm>
          <a:prstGeom prst="rect">
            <a:avLst/>
          </a:prstGeom>
        </p:spPr>
        <p:txBody>
          <a:bodyPr lIns="0" tIns="0" rIns="0" bIns="0" rtlCol="0" anchor="t">
            <a:spAutoFit/>
          </a:bodyPr>
          <a:lstStyle/>
          <a:p>
            <a:pPr>
              <a:lnSpc>
                <a:spcPts val="6000"/>
              </a:lnSpc>
            </a:pPr>
            <a:r>
              <a:rPr lang="en-US" sz="4000">
                <a:solidFill>
                  <a:srgbClr val="FFFFFF"/>
                </a:solidFill>
                <a:latin typeface="Open Sans Bold"/>
              </a:rPr>
              <a:t>Yerel Yerleştirme İle Öğrenci Alan Okullar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709</Words>
  <Application>Microsoft Office PowerPoint</Application>
  <PresentationFormat>Özel</PresentationFormat>
  <Paragraphs>93</Paragraphs>
  <Slides>22</Slides>
  <Notes>0</Notes>
  <HiddenSlides>0</HiddenSlides>
  <MMClips>0</MMClips>
  <ScaleCrop>false</ScaleCrop>
  <HeadingPairs>
    <vt:vector size="6" baseType="variant">
      <vt:variant>
        <vt:lpstr>Kullanılan Yazı Tipleri</vt:lpstr>
      </vt:variant>
      <vt:variant>
        <vt:i4>14</vt:i4>
      </vt:variant>
      <vt:variant>
        <vt:lpstr>Tema</vt:lpstr>
      </vt:variant>
      <vt:variant>
        <vt:i4>1</vt:i4>
      </vt:variant>
      <vt:variant>
        <vt:lpstr>Slayt Başlıkları</vt:lpstr>
      </vt:variant>
      <vt:variant>
        <vt:i4>22</vt:i4>
      </vt:variant>
    </vt:vector>
  </HeadingPairs>
  <TitlesOfParts>
    <vt:vector size="37" baseType="lpstr">
      <vt:lpstr>Barlow Bold</vt:lpstr>
      <vt:lpstr>Barlow Medium</vt:lpstr>
      <vt:lpstr>Libre Baskerville Bold</vt:lpstr>
      <vt:lpstr>DM Sans Bold</vt:lpstr>
      <vt:lpstr>DM Sans</vt:lpstr>
      <vt:lpstr>Libre Baskerville Italics</vt:lpstr>
      <vt:lpstr>Open Sans</vt:lpstr>
      <vt:lpstr>Barlow SemiCondensed Bold Bold</vt:lpstr>
      <vt:lpstr>Arial</vt:lpstr>
      <vt:lpstr>Open Sans Bold</vt:lpstr>
      <vt:lpstr>Calibri</vt:lpstr>
      <vt:lpstr>Open Sans Light</vt:lpstr>
      <vt:lpstr>Libre Baskerville</vt:lpstr>
      <vt:lpstr>Arimo Bold</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ORTAÖĞRETİME GEÇİŞ TERCİH VE YERLEŞTİRME</dc:title>
  <cp:lastModifiedBy>MUSA AKIN</cp:lastModifiedBy>
  <cp:revision>3</cp:revision>
  <dcterms:created xsi:type="dcterms:W3CDTF">2006-08-16T00:00:00Z</dcterms:created>
  <dcterms:modified xsi:type="dcterms:W3CDTF">2021-07-04T20:31:23Z</dcterms:modified>
  <dc:identifier>DAEhuK1xy7k</dc:identifier>
</cp:coreProperties>
</file>