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9"/>
  </p:notesMasterIdLst>
  <p:handoutMasterIdLst>
    <p:handoutMasterId r:id="rId20"/>
  </p:handoutMasterIdLst>
  <p:sldIdLst>
    <p:sldId id="601" r:id="rId2"/>
    <p:sldId id="257" r:id="rId3"/>
    <p:sldId id="589" r:id="rId4"/>
    <p:sldId id="574" r:id="rId5"/>
    <p:sldId id="573" r:id="rId6"/>
    <p:sldId id="590" r:id="rId7"/>
    <p:sldId id="591" r:id="rId8"/>
    <p:sldId id="592" r:id="rId9"/>
    <p:sldId id="593" r:id="rId10"/>
    <p:sldId id="594" r:id="rId11"/>
    <p:sldId id="595" r:id="rId12"/>
    <p:sldId id="596" r:id="rId13"/>
    <p:sldId id="597" r:id="rId14"/>
    <p:sldId id="599" r:id="rId15"/>
    <p:sldId id="598" r:id="rId16"/>
    <p:sldId id="578" r:id="rId17"/>
    <p:sldId id="600" r:id="rId1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rrows Diagram" id="{B6D18F6B-13C0-4689-8D47-3BF47272F27F}">
          <p14:sldIdLst>
            <p14:sldId id="601"/>
            <p14:sldId id="257"/>
            <p14:sldId id="589"/>
            <p14:sldId id="574"/>
            <p14:sldId id="573"/>
            <p14:sldId id="590"/>
            <p14:sldId id="591"/>
            <p14:sldId id="592"/>
            <p14:sldId id="593"/>
            <p14:sldId id="594"/>
            <p14:sldId id="595"/>
            <p14:sldId id="596"/>
            <p14:sldId id="597"/>
            <p14:sldId id="599"/>
            <p14:sldId id="598"/>
            <p14:sldId id="578"/>
            <p14:sldId id="600"/>
          </p14:sldIdLst>
        </p14:section>
        <p14:section name="Puzzle Diagram" id="{5EBB697D-5F3A-4619-95B1-18B26D293295}">
          <p14:sldIdLst/>
        </p14:section>
        <p14:section name="Gear Diagram" id="{78BEFFB9-BDDE-431B-8DAD-F147F3B1C6A0}">
          <p14:sldIdLst/>
        </p14:section>
        <p14:section name="Matrix Diagram" id="{5A07AFEB-75C5-487C-BCB4-8E975429D77E}">
          <p14:sldIdLst/>
        </p14:section>
        <p14:section name="Cycle Process" id="{50B0BF03-0985-4946-9592-3190EDAD1A23}">
          <p14:sldIdLst/>
        </p14:section>
        <p14:section name="Gantt Chart" id="{904EEEBC-31A4-4D7F-9ED6-F86ACB6EF018}">
          <p14:sldIdLst/>
        </p14:section>
        <p14:section name="Calendar 2015" id="{4B913258-86AC-4206-ABBC-306309849869}">
          <p14:sldIdLst/>
        </p14:section>
        <p14:section name="Timeline Process" id="{1F6949EA-DE10-4B90-9A09-64B6B4AE90B7}">
          <p14:sldIdLst/>
        </p14:section>
        <p14:section name="Step-by-Step Process" id="{BDC0C192-FFAA-40AD-BF84-0A75CEC29620}">
          <p14:sldIdLst/>
        </p14:section>
        <p14:section name="Funnel Diagram" id="{FD38EE9E-CE02-429A-B76D-12B3C50F77C2}">
          <p14:sldIdLst/>
        </p14:section>
        <p14:section name="Mindmap" id="{BEFC53BC-F424-468E-AD29-25E3B3BA7D55}">
          <p14:sldIdLst/>
        </p14:section>
        <p14:section name="Tree Diagram" id="{396C7869-A3CD-4176-9DFB-FDC97C7466AD}">
          <p14:sldIdLst/>
        </p14:section>
        <p14:section name="Pyramid Diagram" id="{BF303E46-BAA6-46CA-B5F4-147B666F822A}">
          <p14:sldIdLst/>
        </p14:section>
        <p14:section name="Flowchart" id="{85D94DD8-C343-4EA1-803B-2037E9588492}">
          <p14:sldIdLst/>
        </p14:section>
        <p14:section name="Fishbone Diagram" id="{1B606730-6E71-42BB-8321-D12902EDFCA7}">
          <p14:sldIdLst/>
        </p14:section>
        <p14:section name="Map Diagram" id="{355EE30E-99BA-41F4-A409-8A241F946D9C}">
          <p14:sldIdLst/>
        </p14:section>
        <p14:section name="Iceberg Diagram" id="{FF92EB0E-4839-4D74-ABCD-7B20D7FF76F8}">
          <p14:sldIdLst/>
        </p14:section>
        <p14:section name="Pricelist Table" id="{5E179C74-804D-4F9F-9688-0D9697A7DDA7}">
          <p14:sldIdLst/>
        </p14:section>
        <p14:section name="3D Layers Diagram" id="{A1CCEBDB-9B94-4B64-8EFA-7B7DA18384E7}">
          <p14:sldIdLst/>
        </p14:section>
        <p14:section name="Comparison / proposition" id="{50F87C0F-1B7F-424A-AC8C-7BF367B1970C}">
          <p14:sldIdLst/>
        </p14:section>
        <p14:section name="Business Model" id="{C01F8ABC-4008-48CE-B62C-64BEF1F37574}">
          <p14:sldIdLst/>
        </p14:section>
        <p14:section name="Human Diagram" id="{578B14A7-58BB-4183-A73C-665BBC05F710}">
          <p14:sldIdLst/>
        </p14:section>
        <p14:section name="Road Diagram" id="{DD9FA14E-9415-4144-873F-5D6CFBF4D8E1}">
          <p14:sldIdLst/>
        </p14:section>
        <p14:section name="Gadget Diagram" id="{4CD4ABD5-5BAA-4108-86AF-7DED4EC6DF93}">
          <p14:sldIdLst/>
        </p14:section>
        <p14:section name="Mockup Template" id="{5DD95A02-F785-4B87-AAA9-183570F07D22}">
          <p14:sldIdLst/>
        </p14:section>
        <p14:section name="Portfolio" id="{BA390565-5CD7-44F5-8FE9-B359590A0BFC}">
          <p14:sldIdLst/>
        </p14:section>
        <p14:section name="Team/ Photo Slide" id="{6BE9D522-C8CD-4D08-88EF-5D9323F1E807}">
          <p14:sldIdLst/>
        </p14:section>
        <p14:section name="Hierarchy" id="{05BE700D-4A3D-496C-8147-B1F208F5F0B1}">
          <p14:sldIdLst/>
        </p14:section>
        <p14:section name="Energy Diagram" id="{19024546-5A2D-444D-93AB-5DB161A06C34}">
          <p14:sldIdLst/>
        </p14:section>
        <p14:section name="Environment Diagram" id="{D8E4D9E5-5567-4351-8B7F-442522BC5E17}">
          <p14:sldIdLst/>
        </p14:section>
        <p14:section name="Technology Diagram" id="{97B26582-CC5F-48F5-A846-278EA826C549}">
          <p14:sldIdLst/>
        </p14:section>
        <p14:section name="Security Diagram" id="{E8BE48A3-7AC8-4CC7-A403-30D95D2586C8}">
          <p14:sldIdLst/>
        </p14:section>
        <p14:section name="Finance Diagram" id="{BAAB6C5E-109A-47E8-9E86-01C9BE31C3DB}">
          <p14:sldIdLst/>
        </p14:section>
        <p14:section name="Creative Diagram" id="{9705E2B5-615D-4737-AD23-8E25FF304395}">
          <p14:sldIdLst/>
        </p14:section>
        <p14:section name="Science Diagram" id="{2833A231-1084-4DCF-A542-119AA5ED2434}">
          <p14:sldIdLst/>
        </p14:section>
        <p14:section name="Health" id="{9E723CDD-AAB0-46CA-ABAE-2CED2ABC56E9}">
          <p14:sldIdLst/>
        </p14:section>
        <p14:section name="Training" id="{D08A28FA-DA1A-4D99-A158-7FBBCF4ACCA9}">
          <p14:sldIdLst/>
        </p14:section>
        <p14:section name="Property" id="{E9406AC2-350F-4E06-A0DA-5D506774A3AA}">
          <p14:sldIdLst/>
        </p14:section>
        <p14:section name="Chart" id="{AEA3F791-3B71-47EA-8ABE-FA4511B5CB5C}">
          <p14:sldIdLst/>
        </p14:section>
        <p14:section name="Testimonial / Client List" id="{50249823-F496-47D5-B746-0BD6C69E56E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52361E"/>
    <a:srgbClr val="A86E3E"/>
    <a:srgbClr val="D3A577"/>
    <a:srgbClr val="83C937"/>
    <a:srgbClr val="FFE9D9"/>
    <a:srgbClr val="FFCC99"/>
    <a:srgbClr val="006BB4"/>
    <a:srgbClr val="53B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3" autoAdjust="0"/>
    <p:restoredTop sz="89048" autoAdjust="0"/>
  </p:normalViewPr>
  <p:slideViewPr>
    <p:cSldViewPr snapToGrid="0">
      <p:cViewPr varScale="1">
        <p:scale>
          <a:sx n="66" d="100"/>
          <a:sy n="66" d="100"/>
        </p:scale>
        <p:origin x="1482"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A0513D-7F16-4B05-8E33-97F4B99D2579}" type="datetimeFigureOut">
              <a:rPr lang="tr-TR" smtClean="0"/>
              <a:pPr/>
              <a:t>12.04.2021</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0430BD-9EFB-473C-B142-F3BBDBAA0F34}" type="slidenum">
              <a:rPr lang="tr-TR" smtClean="0"/>
              <a:pPr/>
              <a:t>‹#›</a:t>
            </a:fld>
            <a:endParaRPr lang="tr-TR"/>
          </a:p>
        </p:txBody>
      </p:sp>
    </p:spTree>
    <p:extLst>
      <p:ext uri="{BB962C8B-B14F-4D97-AF65-F5344CB8AC3E}">
        <p14:creationId xmlns:p14="http://schemas.microsoft.com/office/powerpoint/2010/main" val="3900034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C550D-A09B-437E-8439-55E9503CED4A}" type="datetimeFigureOut">
              <a:rPr lang="id-ID" smtClean="0"/>
              <a:pPr/>
              <a:t>12/04/2021</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5346E-21C3-4022-BB21-0A02FE7E0A36}" type="slidenum">
              <a:rPr lang="id-ID" smtClean="0"/>
              <a:pPr/>
              <a:t>‹#›</a:t>
            </a:fld>
            <a:endParaRPr lang="id-ID"/>
          </a:p>
        </p:txBody>
      </p:sp>
    </p:spTree>
    <p:extLst>
      <p:ext uri="{BB962C8B-B14F-4D97-AF65-F5344CB8AC3E}">
        <p14:creationId xmlns:p14="http://schemas.microsoft.com/office/powerpoint/2010/main" val="38378024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225346E-21C3-4022-BB21-0A02FE7E0A36}" type="slidenum">
              <a:rPr lang="id-ID" smtClean="0"/>
              <a:pPr/>
              <a:t>16</a:t>
            </a:fld>
            <a:endParaRPr lang="id-ID"/>
          </a:p>
        </p:txBody>
      </p:sp>
    </p:spTree>
    <p:extLst>
      <p:ext uri="{BB962C8B-B14F-4D97-AF65-F5344CB8AC3E}">
        <p14:creationId xmlns:p14="http://schemas.microsoft.com/office/powerpoint/2010/main" val="744146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37192D-E941-4539-95FB-31BD6E215A43}" type="datetime1">
              <a:rPr lang="id-ID" smtClean="0"/>
              <a:pPr/>
              <a:t>12/04/2021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6088094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E9899-86D2-468C-B8EF-B1408E3D27F9}" type="datetime1">
              <a:rPr lang="id-ID" smtClean="0"/>
              <a:pPr/>
              <a:t>12/04/2021</a:t>
            </a:fld>
            <a:endParaRPr lang="id-ID"/>
          </a:p>
        </p:txBody>
      </p:sp>
      <p:sp>
        <p:nvSpPr>
          <p:cNvPr id="3" name="Footer Placeholder 2"/>
          <p:cNvSpPr>
            <a:spLocks noGrp="1"/>
          </p:cNvSpPr>
          <p:nvPr>
            <p:ph type="ftr" sz="quarter" idx="11"/>
          </p:nvPr>
        </p:nvSpPr>
        <p:spPr/>
        <p:txBody>
          <a:bodyPr/>
          <a:lstStyle/>
          <a:p>
            <a:r>
              <a:rPr lang="id-ID" smtClean="0"/>
              <a:t>www.rehberlikservisim.com</a:t>
            </a:r>
            <a:endParaRPr lang="id-ID"/>
          </a:p>
        </p:txBody>
      </p:sp>
      <p:sp>
        <p:nvSpPr>
          <p:cNvPr id="4" name="Slide Number Placeholder 3"/>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3235530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525500" cy="2286000"/>
          </a:xfrm>
        </p:spPr>
        <p:txBody>
          <a:bodyPr/>
          <a:lstStyle/>
          <a:p>
            <a:endParaRPr lang="id-ID"/>
          </a:p>
        </p:txBody>
      </p:sp>
      <p:sp>
        <p:nvSpPr>
          <p:cNvPr id="7" name="Picture Placeholder 3"/>
          <p:cNvSpPr>
            <a:spLocks noGrp="1"/>
          </p:cNvSpPr>
          <p:nvPr>
            <p:ph type="pic" sz="quarter" idx="13"/>
          </p:nvPr>
        </p:nvSpPr>
        <p:spPr>
          <a:xfrm>
            <a:off x="0" y="4572000"/>
            <a:ext cx="1525500" cy="2286000"/>
          </a:xfrm>
        </p:spPr>
        <p:txBody>
          <a:bodyPr/>
          <a:lstStyle/>
          <a:p>
            <a:endParaRPr lang="id-ID"/>
          </a:p>
        </p:txBody>
      </p:sp>
      <p:sp>
        <p:nvSpPr>
          <p:cNvPr id="8" name="Picture Placeholder 3"/>
          <p:cNvSpPr>
            <a:spLocks noGrp="1"/>
          </p:cNvSpPr>
          <p:nvPr>
            <p:ph type="pic" sz="quarter" idx="17"/>
          </p:nvPr>
        </p:nvSpPr>
        <p:spPr>
          <a:xfrm>
            <a:off x="3053489" y="2286000"/>
            <a:ext cx="1525500" cy="2286000"/>
          </a:xfrm>
        </p:spPr>
        <p:txBody>
          <a:bodyPr/>
          <a:lstStyle/>
          <a:p>
            <a:endParaRPr lang="id-ID"/>
          </a:p>
        </p:txBody>
      </p:sp>
      <p:sp>
        <p:nvSpPr>
          <p:cNvPr id="9" name="Picture Placeholder 3"/>
          <p:cNvSpPr>
            <a:spLocks noGrp="1"/>
          </p:cNvSpPr>
          <p:nvPr>
            <p:ph type="pic" sz="quarter" idx="19"/>
          </p:nvPr>
        </p:nvSpPr>
        <p:spPr>
          <a:xfrm>
            <a:off x="4581479" y="0"/>
            <a:ext cx="1525500" cy="2286000"/>
          </a:xfrm>
        </p:spPr>
        <p:txBody>
          <a:bodyPr/>
          <a:lstStyle/>
          <a:p>
            <a:endParaRPr lang="id-ID"/>
          </a:p>
        </p:txBody>
      </p:sp>
      <p:sp>
        <p:nvSpPr>
          <p:cNvPr id="10" name="Picture Placeholder 3"/>
          <p:cNvSpPr>
            <a:spLocks noGrp="1"/>
          </p:cNvSpPr>
          <p:nvPr>
            <p:ph type="pic" sz="quarter" idx="21"/>
          </p:nvPr>
        </p:nvSpPr>
        <p:spPr>
          <a:xfrm>
            <a:off x="4581479" y="4572000"/>
            <a:ext cx="1525500" cy="2286000"/>
          </a:xfrm>
        </p:spPr>
        <p:txBody>
          <a:bodyPr/>
          <a:lstStyle/>
          <a:p>
            <a:endParaRPr lang="id-ID"/>
          </a:p>
        </p:txBody>
      </p:sp>
      <p:sp>
        <p:nvSpPr>
          <p:cNvPr id="11" name="Picture Placeholder 3"/>
          <p:cNvSpPr>
            <a:spLocks noGrp="1"/>
          </p:cNvSpPr>
          <p:nvPr>
            <p:ph type="pic" sz="quarter" idx="26"/>
          </p:nvPr>
        </p:nvSpPr>
        <p:spPr>
          <a:xfrm>
            <a:off x="7632479" y="2286000"/>
            <a:ext cx="1525500" cy="2286000"/>
          </a:xfrm>
        </p:spPr>
        <p:txBody>
          <a:bodyPr/>
          <a:lstStyle/>
          <a:p>
            <a:endParaRPr lang="id-ID"/>
          </a:p>
        </p:txBody>
      </p:sp>
    </p:spTree>
    <p:extLst>
      <p:ext uri="{BB962C8B-B14F-4D97-AF65-F5344CB8AC3E}">
        <p14:creationId xmlns:p14="http://schemas.microsoft.com/office/powerpoint/2010/main" val="5104102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A20F3-7995-41B7-9BE0-065FA8990711}" type="datetime1">
              <a:rPr lang="id-ID" smtClean="0"/>
              <a:pPr/>
              <a:t>12/04/2021</a:t>
            </a:fld>
            <a:endParaRPr lang="id-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smtClean="0"/>
              <a:t>www.rehberlikservisim.com</a:t>
            </a:r>
            <a:endParaRPr lang="id-ID"/>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ECE0B-6A48-4FB3-98FF-149C947D6D9D}" type="slidenum">
              <a:rPr lang="id-ID" smtClean="0"/>
              <a:pPr/>
              <a:t>‹#›</a:t>
            </a:fld>
            <a:endParaRPr lang="id-ID"/>
          </a:p>
        </p:txBody>
      </p:sp>
    </p:spTree>
    <p:extLst>
      <p:ext uri="{BB962C8B-B14F-4D97-AF65-F5344CB8AC3E}">
        <p14:creationId xmlns:p14="http://schemas.microsoft.com/office/powerpoint/2010/main" val="111343205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692" r:id="rId3"/>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amsunkml.meb.k12.t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Yuvarlatılmış Dikdörtgen"/>
          <p:cNvSpPr/>
          <p:nvPr/>
        </p:nvSpPr>
        <p:spPr>
          <a:xfrm>
            <a:off x="0" y="0"/>
            <a:ext cx="9258301" cy="21526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solidFill>
                <a:prstClr val="white"/>
              </a:solidFill>
            </a:endParaRPr>
          </a:p>
        </p:txBody>
      </p:sp>
      <p:grpSp>
        <p:nvGrpSpPr>
          <p:cNvPr id="4" name="Group 24"/>
          <p:cNvGrpSpPr/>
          <p:nvPr/>
        </p:nvGrpSpPr>
        <p:grpSpPr>
          <a:xfrm rot="2700000">
            <a:off x="6038573" y="4266304"/>
            <a:ext cx="215926" cy="376286"/>
            <a:chOff x="4732338" y="4783138"/>
            <a:chExt cx="703263" cy="1225550"/>
          </a:xfrm>
          <a:solidFill>
            <a:schemeClr val="bg1"/>
          </a:solidFill>
        </p:grpSpPr>
        <p:sp>
          <p:nvSpPr>
            <p:cNvPr id="26"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27"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28"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grpSp>
      <p:sp>
        <p:nvSpPr>
          <p:cNvPr id="29" name="28 Metin kutusu"/>
          <p:cNvSpPr txBox="1"/>
          <p:nvPr/>
        </p:nvSpPr>
        <p:spPr>
          <a:xfrm>
            <a:off x="176982" y="291495"/>
            <a:ext cx="8760541" cy="1754326"/>
          </a:xfrm>
          <a:prstGeom prst="rect">
            <a:avLst/>
          </a:prstGeom>
          <a:noFill/>
        </p:spPr>
        <p:txBody>
          <a:bodyPr wrap="square" rtlCol="0">
            <a:spAutoFit/>
          </a:bodyPr>
          <a:lstStyle/>
          <a:p>
            <a:pPr algn="ctr"/>
            <a:r>
              <a:rPr lang="tr-TR" sz="3600" b="1" dirty="0" smtClean="0">
                <a:ln w="17780" cmpd="sng">
                  <a:solidFill>
                    <a:srgbClr val="FFFFFF"/>
                  </a:solidFill>
                  <a:prstDash val="solid"/>
                  <a:miter lim="800000"/>
                </a:ln>
                <a:solidFill>
                  <a:prstClr val="white"/>
                </a:solidFill>
                <a:effectLst>
                  <a:outerShdw blurRad="50800" algn="tl" rotWithShape="0">
                    <a:srgbClr val="000000"/>
                  </a:outerShdw>
                </a:effectLst>
              </a:rPr>
              <a:t>SAMSUN</a:t>
            </a:r>
          </a:p>
          <a:p>
            <a:pPr algn="ctr"/>
            <a:r>
              <a:rPr lang="tr-TR" sz="3600" b="1" dirty="0" smtClean="0">
                <a:ln w="17780" cmpd="sng">
                  <a:solidFill>
                    <a:srgbClr val="FFFFFF"/>
                  </a:solidFill>
                  <a:prstDash val="solid"/>
                  <a:miter lim="800000"/>
                </a:ln>
                <a:solidFill>
                  <a:prstClr val="white"/>
                </a:solidFill>
                <a:effectLst>
                  <a:outerShdw blurRad="50800" algn="tl" rotWithShape="0">
                    <a:srgbClr val="000000"/>
                  </a:outerShdw>
                </a:effectLst>
              </a:rPr>
              <a:t>SEMA-CENGİZ BÜBERCİ MESLEKİ VE TEKNİK ANADOLU LİSESİ</a:t>
            </a:r>
            <a:endParaRPr lang="tr-TR" sz="3600" b="1" dirty="0">
              <a:ln w="17780" cmpd="sng">
                <a:solidFill>
                  <a:srgbClr val="FFFFFF"/>
                </a:solidFill>
                <a:prstDash val="solid"/>
                <a:miter lim="800000"/>
              </a:ln>
              <a:solidFill>
                <a:prstClr val="white"/>
              </a:solidFill>
              <a:effectLst>
                <a:outerShdw blurRad="50800" algn="tl" rotWithShape="0">
                  <a:srgbClr val="000000"/>
                </a:outerShdw>
              </a:effectLst>
            </a:endParaRPr>
          </a:p>
        </p:txBody>
      </p:sp>
      <p:grpSp>
        <p:nvGrpSpPr>
          <p:cNvPr id="33" name="Group 42"/>
          <p:cNvGrpSpPr/>
          <p:nvPr/>
        </p:nvGrpSpPr>
        <p:grpSpPr>
          <a:xfrm>
            <a:off x="5947794" y="2945480"/>
            <a:ext cx="439724" cy="262919"/>
            <a:chOff x="7037388" y="3643313"/>
            <a:chExt cx="762000" cy="455613"/>
          </a:xfrm>
          <a:solidFill>
            <a:schemeClr val="bg1"/>
          </a:solidFill>
        </p:grpSpPr>
        <p:sp>
          <p:nvSpPr>
            <p:cNvPr id="34" name="Freeform 43"/>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35" name="Freeform 44"/>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gr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143" y="97095"/>
            <a:ext cx="2143125" cy="2143125"/>
          </a:xfrm>
          <a:prstGeom prst="rect">
            <a:avLst/>
          </a:prstGeom>
        </p:spPr>
      </p:pic>
      <p:pic>
        <p:nvPicPr>
          <p:cNvPr id="3" name="Resim 2"/>
          <p:cNvPicPr>
            <a:picLocks noChangeAspect="1"/>
          </p:cNvPicPr>
          <p:nvPr/>
        </p:nvPicPr>
        <p:blipFill>
          <a:blip r:embed="rId3"/>
          <a:stretch>
            <a:fillRect/>
          </a:stretch>
        </p:blipFill>
        <p:spPr>
          <a:xfrm>
            <a:off x="-2109019" y="2490134"/>
            <a:ext cx="11046542" cy="4485853"/>
          </a:xfrm>
          <a:prstGeom prst="rect">
            <a:avLst/>
          </a:prstGeom>
        </p:spPr>
      </p:pic>
    </p:spTree>
    <p:extLst>
      <p:ext uri="{BB962C8B-B14F-4D97-AF65-F5344CB8AC3E}">
        <p14:creationId xmlns:p14="http://schemas.microsoft.com/office/powerpoint/2010/main" val="360414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p:cTn id="10" dur="500" fill="hold"/>
                                        <p:tgtEl>
                                          <p:spTgt spid="33"/>
                                        </p:tgtEl>
                                        <p:attrNameLst>
                                          <p:attrName>ppt_w</p:attrName>
                                        </p:attrNameLst>
                                      </p:cBhvr>
                                      <p:tavLst>
                                        <p:tav tm="0">
                                          <p:val>
                                            <p:fltVal val="0"/>
                                          </p:val>
                                        </p:tav>
                                        <p:tav tm="100000">
                                          <p:val>
                                            <p:strVal val="#ppt_w"/>
                                          </p:val>
                                        </p:tav>
                                      </p:tavLst>
                                    </p:anim>
                                    <p:anim calcmode="lin" valueType="num">
                                      <p:cBhvr>
                                        <p:cTn id="11" dur="500" fill="hold"/>
                                        <p:tgtEl>
                                          <p:spTgt spid="33"/>
                                        </p:tgtEl>
                                        <p:attrNameLst>
                                          <p:attrName>ppt_h</p:attrName>
                                        </p:attrNameLst>
                                      </p:cBhvr>
                                      <p:tavLst>
                                        <p:tav tm="0">
                                          <p:val>
                                            <p:fltVal val="0"/>
                                          </p:val>
                                        </p:tav>
                                        <p:tav tm="100000">
                                          <p:val>
                                            <p:strVal val="#ppt_h"/>
                                          </p:val>
                                        </p:tav>
                                      </p:tavLst>
                                    </p:anim>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0" y="0"/>
            <a:ext cx="9144000" cy="910221"/>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a:r>
              <a:rPr lang="tr-TR" sz="4400" b="1" dirty="0"/>
              <a:t>GÜZELLİK HİZMETLERİ ALANI</a:t>
            </a:r>
            <a:endParaRPr lang="tr-TR" sz="4400" dirty="0"/>
          </a:p>
        </p:txBody>
      </p:sp>
      <p:sp>
        <p:nvSpPr>
          <p:cNvPr id="3" name="Dikdörtgen 2"/>
          <p:cNvSpPr/>
          <p:nvPr/>
        </p:nvSpPr>
        <p:spPr>
          <a:xfrm>
            <a:off x="75062" y="1041750"/>
            <a:ext cx="8993875" cy="470000"/>
          </a:xfrm>
          <a:prstGeom prst="rect">
            <a:avLst/>
          </a:prstGeom>
        </p:spPr>
        <p:txBody>
          <a:bodyPr wrap="square">
            <a:spAutoFit/>
          </a:bodyPr>
          <a:lstStyle/>
          <a:p>
            <a:pPr indent="449580" algn="just">
              <a:lnSpc>
                <a:spcPct val="107000"/>
              </a:lnSpc>
              <a:spcAft>
                <a:spcPts val="0"/>
              </a:spcAft>
            </a:pPr>
            <a:r>
              <a:rPr lang="tr-TR" sz="2400" dirty="0" smtClean="0">
                <a:latin typeface="Calibri" panose="020F0502020204030204" pitchFamily="34" charset="0"/>
                <a:ea typeface="Calibri" panose="020F0502020204030204" pitchFamily="34" charset="0"/>
                <a:cs typeface="Calibri" panose="020F0502020204030204" pitchFamily="34" charset="0"/>
              </a:rPr>
              <a:t>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Dikdörtgen 5"/>
          <p:cNvSpPr/>
          <p:nvPr/>
        </p:nvSpPr>
        <p:spPr>
          <a:xfrm>
            <a:off x="0" y="3338753"/>
            <a:ext cx="9144000" cy="3298275"/>
          </a:xfrm>
          <a:prstGeom prst="rect">
            <a:avLst/>
          </a:prstGeom>
        </p:spPr>
        <p:txBody>
          <a:bodyPr wrap="square">
            <a:spAutoFit/>
          </a:bodyPr>
          <a:lstStyle/>
          <a:p>
            <a:pPr indent="449580" algn="just">
              <a:lnSpc>
                <a:spcPct val="107000"/>
              </a:lnSpc>
              <a:spcAft>
                <a:spcPts val="750"/>
              </a:spcAft>
            </a:pPr>
            <a:r>
              <a:rPr lang="tr-TR" sz="1600" dirty="0">
                <a:latin typeface="Calibri" panose="020F0502020204030204" pitchFamily="34" charset="0"/>
                <a:ea typeface="Times New Roman" panose="02020603050405020304" pitchFamily="18" charset="0"/>
                <a:cs typeface="Calibri" panose="020F0502020204030204" pitchFamily="34" charset="0"/>
              </a:rPr>
              <a:t>Mesleki ve teknik eğitim alan programları, bireyleri iş hayatına hazırlamak amacıyla tasarlanmış olup iş gücü piyasası ihtiyaçları ve iş analizi yaklaşımını esas alır. Bu yaklaşımda meslekler analiz edilerek meslek profili tanımlanır ve meslek elemanının yapması gereken iş/görev ve işlemler belirlenir.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tr-TR" sz="1600" dirty="0">
                <a:latin typeface="Calibri" panose="020F0502020204030204" pitchFamily="34" charset="0"/>
                <a:ea typeface="Times New Roman" panose="02020603050405020304" pitchFamily="18" charset="0"/>
                <a:cs typeface="Calibri" panose="020F0502020204030204" pitchFamily="34" charset="0"/>
              </a:rPr>
              <a:t>Öğretim programı, söz konusu iş ve işlemleri yerine getirebilmek için sahip olunması gereken bilgi, beceri, tutum ve tavırları kazandırmayı ders, iş ve uygulama faaliyetleri yoluyla ortaya koyarken eğitim etkinlikleri bu çerçeveye uygun olarak bireyleri iş hayatına hazırlayacak şekilde planlanır. Öğretim programı; eğitsel etkinliklerin hazırlanması, uygulanması ve değerlendirilmesini içeren detaylı bir plandır. Bu plan dahilinde; sektör beklentilerine cevap veren, ulusal ve uluslararası bilgi, beceri ve yetkinliklere sahip; mesleki gelişmeleri takip eden yenilikleri geliştiren ve uygulayabilen meslek elemanları yetiştirmektir.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tr-TR" sz="1600" b="1" dirty="0">
                <a:latin typeface="Calibri" panose="020F0502020204030204" pitchFamily="34" charset="0"/>
                <a:ea typeface="Times New Roman" panose="02020603050405020304" pitchFamily="18" charset="0"/>
                <a:cs typeface="Calibri" panose="020F0502020204030204" pitchFamily="34" charset="0"/>
              </a:rPr>
              <a:t>Güzellik Hizmetleri Alanı Çerçeve Öğretim Programı'nda;</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tr-TR" sz="1600" b="1" dirty="0">
                <a:latin typeface="Calibri" panose="020F0502020204030204" pitchFamily="34" charset="0"/>
                <a:ea typeface="Times New Roman" panose="02020603050405020304" pitchFamily="18" charset="0"/>
                <a:cs typeface="Calibri" panose="020F0502020204030204" pitchFamily="34" charset="0"/>
              </a:rPr>
              <a:t>Güzellik Hizmetleri Dalı yer almaktadır.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Resim 6"/>
          <p:cNvPicPr>
            <a:picLocks noChangeAspect="1"/>
          </p:cNvPicPr>
          <p:nvPr/>
        </p:nvPicPr>
        <p:blipFill>
          <a:blip r:embed="rId2"/>
          <a:stretch>
            <a:fillRect/>
          </a:stretch>
        </p:blipFill>
        <p:spPr>
          <a:xfrm>
            <a:off x="75063" y="1041751"/>
            <a:ext cx="8993874" cy="2297002"/>
          </a:xfrm>
          <a:prstGeom prst="rect">
            <a:avLst/>
          </a:prstGeom>
        </p:spPr>
      </p:pic>
    </p:spTree>
    <p:extLst>
      <p:ext uri="{BB962C8B-B14F-4D97-AF65-F5344CB8AC3E}">
        <p14:creationId xmlns:p14="http://schemas.microsoft.com/office/powerpoint/2010/main" val="278357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0" y="0"/>
            <a:ext cx="9144000" cy="910221"/>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a:r>
              <a:rPr lang="tr-TR" sz="4400" b="1" dirty="0">
                <a:latin typeface="Calibri" panose="020F0502020204030204" pitchFamily="34" charset="0"/>
                <a:ea typeface="Calibri" panose="020F0502020204030204" pitchFamily="34" charset="0"/>
                <a:cs typeface="Calibri" panose="020F0502020204030204" pitchFamily="34" charset="0"/>
              </a:rPr>
              <a:t>EĞİTİM VE KARİYER İMKÂNLARI</a:t>
            </a:r>
            <a:endParaRPr lang="tr-TR" sz="4400" dirty="0"/>
          </a:p>
        </p:txBody>
      </p:sp>
      <p:sp>
        <p:nvSpPr>
          <p:cNvPr id="2" name="Dikdörtgen 1"/>
          <p:cNvSpPr/>
          <p:nvPr/>
        </p:nvSpPr>
        <p:spPr>
          <a:xfrm>
            <a:off x="0" y="1128585"/>
            <a:ext cx="9144000" cy="3635547"/>
          </a:xfrm>
          <a:prstGeom prst="rect">
            <a:avLst/>
          </a:prstGeom>
        </p:spPr>
        <p:txBody>
          <a:bodyPr wrap="square">
            <a:spAutoFit/>
          </a:bodyPr>
          <a:lstStyle/>
          <a:p>
            <a:pPr indent="449580" algn="just">
              <a:lnSpc>
                <a:spcPct val="107000"/>
              </a:lnSpc>
              <a:spcAft>
                <a:spcPts val="0"/>
              </a:spcAft>
            </a:pPr>
            <a:r>
              <a:rPr lang="tr-TR" dirty="0">
                <a:latin typeface="Calibri" panose="020F0502020204030204" pitchFamily="34" charset="0"/>
                <a:ea typeface="Calibri" panose="020F0502020204030204" pitchFamily="34" charset="0"/>
                <a:cs typeface="Calibri" panose="020F0502020204030204" pitchFamily="34" charset="0"/>
              </a:rPr>
              <a:t>Güzellik ve saç bakım hizmetleri alanından mezun olan öğrenciler, seçtikleri dal/meslekte kazandıkları yeterlikler doğrultusunda;</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tr-TR" dirty="0">
                <a:latin typeface="Calibri" panose="020F0502020204030204" pitchFamily="34" charset="0"/>
                <a:ea typeface="Calibri" panose="020F0502020204030204" pitchFamily="34" charset="0"/>
                <a:cs typeface="Calibri" panose="020F0502020204030204" pitchFamily="34" charset="0"/>
              </a:rPr>
              <a:t>Bay-bayan kuaför salonlarında,</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tr-TR" dirty="0">
                <a:latin typeface="Calibri" panose="020F0502020204030204" pitchFamily="34" charset="0"/>
                <a:ea typeface="Calibri" panose="020F0502020204030204" pitchFamily="34" charset="0"/>
                <a:cs typeface="Calibri" panose="020F0502020204030204" pitchFamily="34" charset="0"/>
              </a:rPr>
              <a:t>Güzellik salonları ve merkezlerinde,</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tr-TR" dirty="0">
                <a:latin typeface="Calibri" panose="020F0502020204030204" pitchFamily="34" charset="0"/>
                <a:ea typeface="Calibri" panose="020F0502020204030204" pitchFamily="34" charset="0"/>
                <a:cs typeface="Calibri" panose="020F0502020204030204" pitchFamily="34" charset="0"/>
              </a:rPr>
              <a:t>Termal merkezlerde,</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tr-TR" dirty="0">
                <a:latin typeface="Calibri" panose="020F0502020204030204" pitchFamily="34" charset="0"/>
                <a:ea typeface="Calibri" panose="020F0502020204030204" pitchFamily="34" charset="0"/>
                <a:cs typeface="Calibri" panose="020F0502020204030204" pitchFamily="34" charset="0"/>
              </a:rPr>
              <a:t>SPA &amp; </a:t>
            </a:r>
            <a:r>
              <a:rPr lang="tr-TR" dirty="0" err="1">
                <a:latin typeface="Calibri" panose="020F0502020204030204" pitchFamily="34" charset="0"/>
                <a:ea typeface="Calibri" panose="020F0502020204030204" pitchFamily="34" charset="0"/>
                <a:cs typeface="Calibri" panose="020F0502020204030204" pitchFamily="34" charset="0"/>
              </a:rPr>
              <a:t>Wellness</a:t>
            </a:r>
            <a:r>
              <a:rPr lang="tr-TR" dirty="0">
                <a:latin typeface="Calibri" panose="020F0502020204030204" pitchFamily="34" charset="0"/>
                <a:ea typeface="Calibri" panose="020F0502020204030204" pitchFamily="34" charset="0"/>
                <a:cs typeface="Calibri" panose="020F0502020204030204" pitchFamily="34" charset="0"/>
              </a:rPr>
              <a:t> merkezlerinde,</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tr-TR" dirty="0">
                <a:latin typeface="Calibri" panose="020F0502020204030204" pitchFamily="34" charset="0"/>
                <a:ea typeface="Calibri" panose="020F0502020204030204" pitchFamily="34" charset="0"/>
                <a:cs typeface="Calibri" panose="020F0502020204030204" pitchFamily="34" charset="0"/>
              </a:rPr>
              <a:t>TV kanallarında,</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tr-TR" dirty="0">
                <a:latin typeface="Calibri" panose="020F0502020204030204" pitchFamily="34" charset="0"/>
                <a:ea typeface="Calibri" panose="020F0502020204030204" pitchFamily="34" charset="0"/>
                <a:cs typeface="Calibri" panose="020F0502020204030204" pitchFamily="34" charset="0"/>
              </a:rPr>
              <a:t>Tiyatro salonlarında,</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tr-TR" dirty="0">
                <a:latin typeface="Calibri" panose="020F0502020204030204" pitchFamily="34" charset="0"/>
                <a:ea typeface="Calibri" panose="020F0502020204030204" pitchFamily="34" charset="0"/>
                <a:cs typeface="Calibri" panose="020F0502020204030204" pitchFamily="34" charset="0"/>
              </a:rPr>
              <a:t>Sinema stüdyolarında,</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tr-TR" dirty="0">
                <a:latin typeface="Calibri" panose="020F0502020204030204" pitchFamily="34" charset="0"/>
                <a:ea typeface="Calibri" panose="020F0502020204030204" pitchFamily="34" charset="0"/>
                <a:cs typeface="Calibri" panose="020F0502020204030204" pitchFamily="34" charset="0"/>
              </a:rPr>
              <a:t>Kozmetik satış noktalarında çalışabilirler.</a:t>
            </a:r>
            <a:endParaRPr lang="tr-TR"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tr-TR" dirty="0">
                <a:latin typeface="Calibri" panose="020F0502020204030204" pitchFamily="34" charset="0"/>
                <a:ea typeface="Calibri" panose="020F0502020204030204" pitchFamily="34" charset="0"/>
                <a:cs typeface="Calibri" panose="020F0502020204030204" pitchFamily="34" charset="0"/>
              </a:rPr>
              <a:t>Aynı zamanda meslek lisesinden sonra "Yükseköğretim Kurumları Sınavı’nda (YKS-TYT) başarılı olan öğrencilerin ek puanları ile yerleşebilecekleri </a:t>
            </a:r>
            <a:r>
              <a:rPr lang="tr-TR" b="1" dirty="0">
                <a:latin typeface="Calibri" panose="020F0502020204030204" pitchFamily="34" charset="0"/>
                <a:ea typeface="Calibri" panose="020F0502020204030204" pitchFamily="34" charset="0"/>
                <a:cs typeface="Calibri" panose="020F0502020204030204" pitchFamily="34" charset="0"/>
              </a:rPr>
              <a:t>ön lisans</a:t>
            </a:r>
            <a:r>
              <a:rPr lang="tr-TR" dirty="0">
                <a:latin typeface="Calibri" panose="020F0502020204030204" pitchFamily="34" charset="0"/>
                <a:ea typeface="Calibri" panose="020F0502020204030204" pitchFamily="34" charset="0"/>
                <a:cs typeface="Calibri" panose="020F0502020204030204" pitchFamily="34" charset="0"/>
              </a:rPr>
              <a:t> programları da mevcuttur.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Resim 5"/>
          <p:cNvPicPr>
            <a:picLocks noChangeAspect="1"/>
          </p:cNvPicPr>
          <p:nvPr/>
        </p:nvPicPr>
        <p:blipFill>
          <a:blip r:embed="rId2"/>
          <a:stretch>
            <a:fillRect/>
          </a:stretch>
        </p:blipFill>
        <p:spPr>
          <a:xfrm>
            <a:off x="5240740" y="4859666"/>
            <a:ext cx="3730599" cy="1875504"/>
          </a:xfrm>
          <a:prstGeom prst="rect">
            <a:avLst/>
          </a:prstGeom>
        </p:spPr>
      </p:pic>
    </p:spTree>
    <p:extLst>
      <p:ext uri="{BB962C8B-B14F-4D97-AF65-F5344CB8AC3E}">
        <p14:creationId xmlns:p14="http://schemas.microsoft.com/office/powerpoint/2010/main" val="178076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0" y="0"/>
            <a:ext cx="9144000" cy="910221"/>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a:r>
              <a:rPr lang="tr-TR" sz="4000" b="1" dirty="0"/>
              <a:t>MODA TASARIM TEKNOLOJİLERİ ALANI</a:t>
            </a:r>
            <a:endParaRPr lang="tr-TR" sz="4000" dirty="0"/>
          </a:p>
        </p:txBody>
      </p:sp>
      <p:sp>
        <p:nvSpPr>
          <p:cNvPr id="4" name="Dikdörtgen 3"/>
          <p:cNvSpPr/>
          <p:nvPr/>
        </p:nvSpPr>
        <p:spPr>
          <a:xfrm>
            <a:off x="0" y="2729552"/>
            <a:ext cx="9144000" cy="3714799"/>
          </a:xfrm>
          <a:prstGeom prst="rect">
            <a:avLst/>
          </a:prstGeom>
        </p:spPr>
        <p:txBody>
          <a:bodyPr wrap="square">
            <a:spAutoFit/>
          </a:bodyPr>
          <a:lstStyle/>
          <a:p>
            <a:pPr indent="449580" algn="just">
              <a:lnSpc>
                <a:spcPct val="107000"/>
              </a:lnSpc>
              <a:spcAft>
                <a:spcPts val="750"/>
              </a:spcAft>
            </a:pPr>
            <a:r>
              <a:rPr lang="tr-TR" sz="1400" dirty="0">
                <a:latin typeface="Calibri" panose="020F0502020204030204" pitchFamily="34" charset="0"/>
                <a:ea typeface="Times New Roman" panose="02020603050405020304" pitchFamily="18" charset="0"/>
                <a:cs typeface="Calibri" panose="020F0502020204030204" pitchFamily="34" charset="0"/>
              </a:rPr>
              <a:t>Moda tasarım teknolojileri, küresel düzeyde hızla değişen pazar ve rekabet koşulları nedeni ile sürekli ve dinamik bir gelişim içindedir. Bu özellikleri nedeni ile moda tasarım teknolojileri, yaygın bir alana hitap eden bir sektör olarak ülkelerin yakın ilgisini çekmektedir. Küreselleşmeyle birlikte giyim üretim teknolojisi sektöründe rekabet büyük yoğunluk kazanmakta, ülkeler giyim üretim sektörünün korunması ve rekabet gücünün geliştirilmesi için özel politikalar uygulamaktadır. Küresel ekonomide sektör rekabet gücü kazanmada, markalaşmada ve moda giysi üretebilmede, pazarın hızla değişen gereksinimlerine cevap vermede yeni ve güncel teknolojileri kullanabilen moda tasarımcılarının yetiştirilmesine ihtiyaç duyulmaktadır.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750"/>
              </a:spcAft>
            </a:pPr>
            <a:r>
              <a:rPr lang="tr-TR" sz="1400" dirty="0">
                <a:latin typeface="Calibri" panose="020F0502020204030204" pitchFamily="34" charset="0"/>
                <a:ea typeface="Times New Roman" panose="02020603050405020304" pitchFamily="18" charset="0"/>
                <a:cs typeface="Calibri" panose="020F0502020204030204" pitchFamily="34" charset="0"/>
              </a:rPr>
              <a:t>Bu doğrultuda Moda Tasarım Teknolojileri alanı; tekstil, hazır giyim ve moda sektörüne çağdaş, yaratıcı, özgün tasarımlar üretebilen moda tasarımcıların yetişmesi amaçlanmaktadır. Aynı zamanda hazır giyim sektörünün en büyük ihtiyacının üretim olması, kalifiye eleman eksikliğinin hissedilmesinden dolayı sektöre ara eleman kazandırmak ve istihdam artışına katkı sağlamak programın amacıdır.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tr-TR" sz="1400" b="1" dirty="0">
                <a:latin typeface="Calibri" panose="020F0502020204030204" pitchFamily="34" charset="0"/>
                <a:ea typeface="Times New Roman" panose="02020603050405020304" pitchFamily="18" charset="0"/>
                <a:cs typeface="Calibri" panose="020F0502020204030204" pitchFamily="34" charset="0"/>
              </a:rPr>
              <a:t>Moda Tasarım Teknolojileri Alanı Çerçeve Öğretim Programı'nda;</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tr-TR" sz="1400" b="1" dirty="0">
                <a:latin typeface="Calibri" panose="020F0502020204030204" pitchFamily="34" charset="0"/>
                <a:ea typeface="Times New Roman" panose="02020603050405020304" pitchFamily="18" charset="0"/>
                <a:cs typeface="Calibri" panose="020F0502020204030204" pitchFamily="34" charset="0"/>
              </a:rPr>
              <a:t>1. Giysi Kalıp Tasarımı ve Üretimi,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r>
              <a:rPr lang="tr-TR" sz="1400" b="1" dirty="0">
                <a:latin typeface="Calibri" panose="020F0502020204030204" pitchFamily="34" charset="0"/>
                <a:ea typeface="Times New Roman" panose="02020603050405020304" pitchFamily="18" charset="0"/>
              </a:rPr>
              <a:t>2. Terzilik dalları yer almaktadır</a:t>
            </a:r>
            <a:endParaRPr lang="tr-TR" sz="1400" dirty="0"/>
          </a:p>
        </p:txBody>
      </p:sp>
      <p:pic>
        <p:nvPicPr>
          <p:cNvPr id="5" name="Resim 4"/>
          <p:cNvPicPr>
            <a:picLocks noChangeAspect="1"/>
          </p:cNvPicPr>
          <p:nvPr/>
        </p:nvPicPr>
        <p:blipFill>
          <a:blip r:embed="rId2"/>
          <a:stretch>
            <a:fillRect/>
          </a:stretch>
        </p:blipFill>
        <p:spPr>
          <a:xfrm>
            <a:off x="0" y="948377"/>
            <a:ext cx="9143999" cy="1781175"/>
          </a:xfrm>
          <a:prstGeom prst="rect">
            <a:avLst/>
          </a:prstGeom>
        </p:spPr>
      </p:pic>
    </p:spTree>
    <p:extLst>
      <p:ext uri="{BB962C8B-B14F-4D97-AF65-F5344CB8AC3E}">
        <p14:creationId xmlns:p14="http://schemas.microsoft.com/office/powerpoint/2010/main" val="60660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0" y="0"/>
            <a:ext cx="9144000" cy="910221"/>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a:r>
              <a:rPr lang="tr-TR" sz="4400" b="1" dirty="0">
                <a:latin typeface="Calibri" panose="020F0502020204030204" pitchFamily="34" charset="0"/>
                <a:ea typeface="Calibri" panose="020F0502020204030204" pitchFamily="34" charset="0"/>
                <a:cs typeface="Calibri" panose="020F0502020204030204" pitchFamily="34" charset="0"/>
              </a:rPr>
              <a:t>EĞİTİM VE KARİYER İMKÂNLARI</a:t>
            </a:r>
            <a:endParaRPr lang="tr-TR" sz="4400" dirty="0"/>
          </a:p>
        </p:txBody>
      </p:sp>
      <p:sp>
        <p:nvSpPr>
          <p:cNvPr id="4" name="Dikdörtgen 3"/>
          <p:cNvSpPr/>
          <p:nvPr/>
        </p:nvSpPr>
        <p:spPr>
          <a:xfrm>
            <a:off x="0" y="1786005"/>
            <a:ext cx="9144000" cy="1655518"/>
          </a:xfrm>
          <a:prstGeom prst="rect">
            <a:avLst/>
          </a:prstGeom>
        </p:spPr>
        <p:txBody>
          <a:bodyPr wrap="square">
            <a:spAutoFit/>
          </a:bodyPr>
          <a:lstStyle/>
          <a:p>
            <a:pPr indent="449580" algn="just">
              <a:lnSpc>
                <a:spcPct val="107000"/>
              </a:lnSpc>
              <a:spcAft>
                <a:spcPts val="0"/>
              </a:spcAft>
            </a:pPr>
            <a:r>
              <a:rPr lang="tr-TR" sz="2400" dirty="0">
                <a:latin typeface="Calibri" panose="020F0502020204030204" pitchFamily="34" charset="0"/>
                <a:ea typeface="Calibri" panose="020F0502020204030204" pitchFamily="34" charset="0"/>
                <a:cs typeface="Calibri" panose="020F0502020204030204" pitchFamily="34" charset="0"/>
              </a:rPr>
              <a:t>Meslek lisesinden sonra "Yükseköğretim Kurumları </a:t>
            </a:r>
            <a:r>
              <a:rPr lang="tr-TR" sz="2400" dirty="0" err="1">
                <a:latin typeface="Calibri" panose="020F0502020204030204" pitchFamily="34" charset="0"/>
                <a:ea typeface="Calibri" panose="020F0502020204030204" pitchFamily="34" charset="0"/>
                <a:cs typeface="Calibri" panose="020F0502020204030204" pitchFamily="34" charset="0"/>
              </a:rPr>
              <a:t>Sınavı"nda</a:t>
            </a:r>
            <a:r>
              <a:rPr lang="tr-TR" sz="2400" dirty="0">
                <a:latin typeface="Calibri" panose="020F0502020204030204" pitchFamily="34" charset="0"/>
                <a:ea typeface="Calibri" panose="020F0502020204030204" pitchFamily="34" charset="0"/>
                <a:cs typeface="Calibri" panose="020F0502020204030204" pitchFamily="34" charset="0"/>
              </a:rPr>
              <a:t> (YKS) başarılı olanlar, lisans programlarına ya da meslek yüksekokullarının ilgili bölümlerine devam edebilirler. Mezun olan öğrencilerin ek puanları ile yerleşebilecekleri ön lisans programları da mevcuttur.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122830" y="4646698"/>
            <a:ext cx="9144000" cy="1822704"/>
          </a:xfrm>
          <a:prstGeom prst="rect">
            <a:avLst/>
          </a:prstGeom>
        </p:spPr>
      </p:pic>
    </p:spTree>
    <p:extLst>
      <p:ext uri="{BB962C8B-B14F-4D97-AF65-F5344CB8AC3E}">
        <p14:creationId xmlns:p14="http://schemas.microsoft.com/office/powerpoint/2010/main" val="396330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0" y="0"/>
            <a:ext cx="9144000" cy="910221"/>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a:r>
              <a:rPr lang="tr-TR" sz="4400" b="1" dirty="0"/>
              <a:t>YİYECEK İÇECEK HİZMETLERİ ALANI</a:t>
            </a:r>
            <a:endParaRPr lang="tr-TR" sz="4400" dirty="0"/>
          </a:p>
        </p:txBody>
      </p:sp>
      <p:pic>
        <p:nvPicPr>
          <p:cNvPr id="2" name="Resim 1"/>
          <p:cNvPicPr>
            <a:picLocks noChangeAspect="1"/>
          </p:cNvPicPr>
          <p:nvPr/>
        </p:nvPicPr>
        <p:blipFill>
          <a:blip r:embed="rId2"/>
          <a:stretch>
            <a:fillRect/>
          </a:stretch>
        </p:blipFill>
        <p:spPr>
          <a:xfrm>
            <a:off x="0" y="910221"/>
            <a:ext cx="9143999" cy="1846627"/>
          </a:xfrm>
          <a:prstGeom prst="rect">
            <a:avLst/>
          </a:prstGeom>
        </p:spPr>
      </p:pic>
      <p:sp>
        <p:nvSpPr>
          <p:cNvPr id="3" name="Dikdörtgen 2"/>
          <p:cNvSpPr/>
          <p:nvPr/>
        </p:nvSpPr>
        <p:spPr>
          <a:xfrm>
            <a:off x="1" y="2856652"/>
            <a:ext cx="9143998" cy="3631250"/>
          </a:xfrm>
          <a:prstGeom prst="rect">
            <a:avLst/>
          </a:prstGeom>
        </p:spPr>
        <p:txBody>
          <a:bodyPr wrap="square">
            <a:spAutoFit/>
          </a:bodyPr>
          <a:lstStyle/>
          <a:p>
            <a:pPr indent="449580" algn="just">
              <a:lnSpc>
                <a:spcPct val="107000"/>
              </a:lnSpc>
              <a:spcAft>
                <a:spcPts val="800"/>
              </a:spcAft>
            </a:pPr>
            <a:r>
              <a:rPr lang="tr-TR" sz="1000" dirty="0">
                <a:latin typeface="Calibri" panose="020F0502020204030204" pitchFamily="34" charset="0"/>
                <a:ea typeface="Calibri" panose="020F0502020204030204" pitchFamily="34" charset="0"/>
                <a:cs typeface="Calibri" panose="020F0502020204030204" pitchFamily="34" charset="0"/>
              </a:rPr>
              <a:t> </a:t>
            </a:r>
            <a:r>
              <a:rPr lang="tr-TR" sz="1500" dirty="0">
                <a:latin typeface="Calibri" panose="020F0502020204030204" pitchFamily="34" charset="0"/>
                <a:ea typeface="Calibri" panose="020F0502020204030204" pitchFamily="34" charset="0"/>
                <a:cs typeface="Calibri" panose="020F0502020204030204" pitchFamily="34" charset="0"/>
              </a:rPr>
              <a:t>Yiyecek ve içecek hizmetleri alanı otel, restoran, kafeterya, pastane, toplu beslenme kurumları, vb. yerlerde hijyen ve sanitasyon kurallarına uygun olarak yiyecek ve içeceklerin servise hazır hâle getirilip müşteriye sunulduğu hizmet alanıdır. Turizm sektöründeki gelişmeler, toplumdaki </a:t>
            </a:r>
            <a:r>
              <a:rPr lang="tr-TR" sz="1500" dirty="0" err="1">
                <a:latin typeface="Calibri" panose="020F0502020204030204" pitchFamily="34" charset="0"/>
                <a:ea typeface="Calibri" panose="020F0502020204030204" pitchFamily="34" charset="0"/>
                <a:cs typeface="Calibri" panose="020F0502020204030204" pitchFamily="34" charset="0"/>
              </a:rPr>
              <a:t>sosyo</a:t>
            </a:r>
            <a:r>
              <a:rPr lang="tr-TR" sz="1500" dirty="0">
                <a:latin typeface="Calibri" panose="020F0502020204030204" pitchFamily="34" charset="0"/>
                <a:ea typeface="Calibri" panose="020F0502020204030204" pitchFamily="34" charset="0"/>
                <a:cs typeface="Calibri" panose="020F0502020204030204" pitchFamily="34" charset="0"/>
              </a:rPr>
              <a:t>-kültürel ve ekonomik değişimler, gıda üretim-tüketim zincirine teknolojinin dâhil olması; insanların birçoğunun ev dışında hazırlanmış yiyeceklerle beslenmelerine ve yiyecek içecek hizmetleri alanının hızla gelişmesini sağlamıştır.</a:t>
            </a:r>
            <a:endParaRPr lang="tr-TR" sz="15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750"/>
              </a:spcAft>
            </a:pPr>
            <a:r>
              <a:rPr lang="tr-TR" sz="1500" dirty="0">
                <a:latin typeface="Calibri" panose="020F0502020204030204" pitchFamily="34" charset="0"/>
                <a:ea typeface="Times New Roman" panose="02020603050405020304" pitchFamily="18" charset="0"/>
                <a:cs typeface="Calibri" panose="020F0502020204030204" pitchFamily="34" charset="0"/>
              </a:rPr>
              <a:t>Yiyecek içecek hizmetlerinin sunulduğu yerlerde, besinlerin hazırlanması ve servisinde görevli olan personelin yiyecek üretim hijyeni konusunda eğitimli ve bilgili olması hem hizmet verilen yerin kalitesi ve sürekliliği hem de tüketici sağlığının korunması açısından çok önemlidir. Bu ve benzeri nedenler kaliteli ara kademe insan gücünü yetiştirmeyi zorunlu hâle getirmiştir. Tüm bu gelişmeler programlarımızın temel beceriler odağında düzenlenmesini gerekli kılmıştır.</a:t>
            </a:r>
            <a:endParaRPr lang="tr-TR"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tr-TR" sz="1500" b="1" dirty="0">
                <a:latin typeface="Calibri" panose="020F0502020204030204" pitchFamily="34" charset="0"/>
                <a:ea typeface="Times New Roman" panose="02020603050405020304" pitchFamily="18" charset="0"/>
                <a:cs typeface="Calibri" panose="020F0502020204030204" pitchFamily="34" charset="0"/>
              </a:rPr>
              <a:t>Yiyecek İçecek Hizmetleri Alanı Çerçeve Öğretim Programı'nda;</a:t>
            </a:r>
            <a:endParaRPr lang="tr-TR"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tr-TR" sz="1500" b="1" dirty="0">
                <a:latin typeface="Calibri" panose="020F0502020204030204" pitchFamily="34" charset="0"/>
                <a:ea typeface="Times New Roman" panose="02020603050405020304" pitchFamily="18" charset="0"/>
                <a:cs typeface="Calibri" panose="020F0502020204030204" pitchFamily="34" charset="0"/>
              </a:rPr>
              <a:t>1. Yiyecek İçecek Hizmetleri dalı yer almaktadır.</a:t>
            </a:r>
            <a:endParaRPr lang="tr-TR"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tr-TR" sz="1000" dirty="0">
                <a:latin typeface="Calibri" panose="020F0502020204030204" pitchFamily="34" charset="0"/>
                <a:ea typeface="Times New Roman" panose="02020603050405020304" pitchFamily="18" charset="0"/>
                <a:cs typeface="Calibri" panose="020F0502020204030204" pitchFamily="34"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522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0" y="0"/>
            <a:ext cx="9144000" cy="910221"/>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a:r>
              <a:rPr lang="tr-TR" sz="4400" b="1" dirty="0">
                <a:latin typeface="Calibri" panose="020F0502020204030204" pitchFamily="34" charset="0"/>
                <a:ea typeface="Calibri" panose="020F0502020204030204" pitchFamily="34" charset="0"/>
                <a:cs typeface="Calibri" panose="020F0502020204030204" pitchFamily="34" charset="0"/>
              </a:rPr>
              <a:t>EĞİTİM VE KARİYER İMKÂNLARI</a:t>
            </a:r>
            <a:endParaRPr lang="tr-TR" sz="4400" dirty="0"/>
          </a:p>
        </p:txBody>
      </p:sp>
      <p:sp>
        <p:nvSpPr>
          <p:cNvPr id="3" name="Dikdörtgen 2"/>
          <p:cNvSpPr/>
          <p:nvPr/>
        </p:nvSpPr>
        <p:spPr>
          <a:xfrm>
            <a:off x="0" y="1040399"/>
            <a:ext cx="9144000" cy="3693191"/>
          </a:xfrm>
          <a:prstGeom prst="rect">
            <a:avLst/>
          </a:prstGeom>
        </p:spPr>
        <p:txBody>
          <a:bodyPr wrap="square">
            <a:spAutoFit/>
          </a:bodyPr>
          <a:lstStyle/>
          <a:p>
            <a:pPr indent="449580" algn="just">
              <a:lnSpc>
                <a:spcPct val="107000"/>
              </a:lnSpc>
              <a:spcAft>
                <a:spcPts val="800"/>
              </a:spcAft>
            </a:pPr>
            <a:r>
              <a:rPr lang="tr-TR" dirty="0">
                <a:latin typeface="Calibri" panose="020F0502020204030204" pitchFamily="34" charset="0"/>
                <a:ea typeface="Times New Roman" panose="02020603050405020304" pitchFamily="18" charset="0"/>
                <a:cs typeface="Calibri" panose="020F0502020204030204" pitchFamily="34" charset="0"/>
              </a:rPr>
              <a:t>Yiyecek ve içecek hizmetleri alanından mezun olanlar, konaklama işletmelerinin yiyecek içecek ünitelerinde, Pastanelerde, Özel ve kamu kuruluşlarının (hastane, okul, işyeri, fabrika, ordu vb.) mutfaklarında, Yemek fabrikalarında, Ulaşım araçlarının yiyecek içecek ünitelerinde vb. yerlerde çalışabilirler. Unlu mamul üreten fırınlarda, kurum mutfaklarında, ulaşım araçlarının yiyecek içecek ünitelerinde, eğlence yerlerinde, resmi-özel havayollarında, otobüs şirketleri ve demir yollarında, fuarlar, sergiler, oteller, mağazalarda iş bulabilirler. Ayrıca, mutfağı, pastaneleri olan işletmeler ile yiyecek ve içecek hizmeti veren iş yerlerinde görev alabilirler. Ayrıca fuar/kongre Host/Hostesleri, otobüs/tren, havayollarında ilgili departmanlarında iş bulma imkânına sahiptir.  </a:t>
            </a:r>
            <a:endParaRPr lang="tr-TR" dirty="0">
              <a:latin typeface="Calibri" panose="020F0502020204030204" pitchFamily="34" charset="0"/>
              <a:ea typeface="Calibri" panose="020F0502020204030204" pitchFamily="34" charset="0"/>
              <a:cs typeface="Times New Roman" panose="02020603050405020304" pitchFamily="18" charset="0"/>
            </a:endParaRPr>
          </a:p>
          <a:p>
            <a:r>
              <a:rPr lang="tr-TR" dirty="0">
                <a:latin typeface="Calibri" panose="020F0502020204030204" pitchFamily="34" charset="0"/>
                <a:ea typeface="Calibri" panose="020F0502020204030204" pitchFamily="34" charset="0"/>
              </a:rPr>
              <a:t>Meslek lisesinden sonra "Yükseköğretim Kurumları Sınavı’nda (YKS) başarılı olanlar, lisans programlarına ya da meslek yüksekokullarının ilgili bölümlerine devam edebilirler. Mezun olan öğrencilerin ek puanları ile yerleşebilecekleri ön lisans programları da mevcuttur</a:t>
            </a:r>
            <a:endParaRPr lang="tr-TR" dirty="0"/>
          </a:p>
        </p:txBody>
      </p:sp>
      <p:pic>
        <p:nvPicPr>
          <p:cNvPr id="6" name="Resim 5"/>
          <p:cNvPicPr>
            <a:picLocks noChangeAspect="1"/>
          </p:cNvPicPr>
          <p:nvPr/>
        </p:nvPicPr>
        <p:blipFill>
          <a:blip r:embed="rId2"/>
          <a:stretch>
            <a:fillRect/>
          </a:stretch>
        </p:blipFill>
        <p:spPr>
          <a:xfrm>
            <a:off x="5923129" y="5049245"/>
            <a:ext cx="3085816" cy="1685925"/>
          </a:xfrm>
          <a:prstGeom prst="rect">
            <a:avLst/>
          </a:prstGeom>
        </p:spPr>
      </p:pic>
    </p:spTree>
    <p:extLst>
      <p:ext uri="{BB962C8B-B14F-4D97-AF65-F5344CB8AC3E}">
        <p14:creationId xmlns:p14="http://schemas.microsoft.com/office/powerpoint/2010/main" val="379240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97178"/>
            <a:ext cx="9144000" cy="8608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8" name="TextBox 27"/>
          <p:cNvSpPr txBox="1"/>
          <p:nvPr/>
        </p:nvSpPr>
        <p:spPr>
          <a:xfrm>
            <a:off x="4298297" y="3543875"/>
            <a:ext cx="1085555" cy="369332"/>
          </a:xfrm>
          <a:prstGeom prst="rect">
            <a:avLst/>
          </a:prstGeom>
          <a:noFill/>
        </p:spPr>
        <p:txBody>
          <a:bodyPr wrap="none" rtlCol="0">
            <a:spAutoFit/>
          </a:bodyPr>
          <a:lstStyle/>
          <a:p>
            <a:pPr algn="ctr"/>
            <a:r>
              <a:rPr lang="tr-TR" b="1" dirty="0" smtClean="0">
                <a:solidFill>
                  <a:schemeClr val="bg1"/>
                </a:solidFill>
                <a:latin typeface="+mj-lt"/>
              </a:rPr>
              <a:t>Haftalık</a:t>
            </a:r>
            <a:endParaRPr lang="id-ID" b="1" dirty="0">
              <a:solidFill>
                <a:schemeClr val="bg1"/>
              </a:solidFill>
              <a:latin typeface="+mj-lt"/>
            </a:endParaRPr>
          </a:p>
        </p:txBody>
      </p:sp>
      <p:sp>
        <p:nvSpPr>
          <p:cNvPr id="29" name="TextBox 28"/>
          <p:cNvSpPr txBox="1"/>
          <p:nvPr/>
        </p:nvSpPr>
        <p:spPr>
          <a:xfrm>
            <a:off x="6701392" y="3042495"/>
            <a:ext cx="1032655" cy="507831"/>
          </a:xfrm>
          <a:prstGeom prst="rect">
            <a:avLst/>
          </a:prstGeom>
          <a:noFill/>
        </p:spPr>
        <p:txBody>
          <a:bodyPr wrap="none" rtlCol="0">
            <a:spAutoFit/>
          </a:bodyPr>
          <a:lstStyle/>
          <a:p>
            <a:pPr algn="ctr"/>
            <a:r>
              <a:rPr lang="tr-TR" sz="2700" b="1" dirty="0" smtClean="0">
                <a:solidFill>
                  <a:schemeClr val="bg1"/>
                </a:solidFill>
                <a:latin typeface="+mj-lt"/>
              </a:rPr>
              <a:t>Aylık</a:t>
            </a:r>
            <a:endParaRPr lang="id-ID" sz="2700" b="1" dirty="0">
              <a:solidFill>
                <a:schemeClr val="bg1"/>
              </a:solidFill>
              <a:latin typeface="+mj-lt"/>
            </a:endParaRPr>
          </a:p>
        </p:txBody>
      </p:sp>
      <p:sp>
        <p:nvSpPr>
          <p:cNvPr id="41" name="Title 1"/>
          <p:cNvSpPr>
            <a:spLocks noGrp="1"/>
          </p:cNvSpPr>
          <p:nvPr>
            <p:ph type="title"/>
          </p:nvPr>
        </p:nvSpPr>
        <p:spPr>
          <a:xfrm>
            <a:off x="-12032" y="0"/>
            <a:ext cx="9156032" cy="842212"/>
          </a:xfrm>
        </p:spPr>
        <p:style>
          <a:lnRef idx="1">
            <a:schemeClr val="accent6"/>
          </a:lnRef>
          <a:fillRef idx="3">
            <a:schemeClr val="accent6"/>
          </a:fillRef>
          <a:effectRef idx="2">
            <a:schemeClr val="accent6"/>
          </a:effectRef>
          <a:fontRef idx="minor">
            <a:schemeClr val="lt1"/>
          </a:fontRef>
        </p:style>
        <p:txBody>
          <a:bodyPr/>
          <a:lstStyle/>
          <a:p>
            <a:pPr algn="ctr"/>
            <a:r>
              <a:rPr lang="tr-TR" b="1" dirty="0"/>
              <a:t>DAHA DETAYLI BİLGİ İÇİN </a:t>
            </a:r>
            <a:endParaRPr lang="id-ID" dirty="0"/>
          </a:p>
        </p:txBody>
      </p:sp>
      <p:sp>
        <p:nvSpPr>
          <p:cNvPr id="2" name="Dikdörtgen 1"/>
          <p:cNvSpPr/>
          <p:nvPr/>
        </p:nvSpPr>
        <p:spPr>
          <a:xfrm>
            <a:off x="-12032" y="3289064"/>
            <a:ext cx="9144000" cy="2375971"/>
          </a:xfrm>
          <a:prstGeom prst="rect">
            <a:avLst/>
          </a:prstGeom>
        </p:spPr>
        <p:txBody>
          <a:bodyPr wrap="square">
            <a:spAutoFit/>
          </a:bodyPr>
          <a:lstStyle/>
          <a:p>
            <a:pPr indent="449580" algn="just">
              <a:lnSpc>
                <a:spcPct val="107000"/>
              </a:lnSpc>
              <a:spcAft>
                <a:spcPts val="800"/>
              </a:spcAft>
            </a:pPr>
            <a:r>
              <a:rPr lang="tr-TR" sz="2400" b="1"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http://samsunkml.meb.k12.tr</a:t>
            </a:r>
            <a:r>
              <a:rPr lang="tr-TR" sz="2400" b="1" dirty="0">
                <a:latin typeface="Calibri" panose="020F0502020204030204" pitchFamily="34" charset="0"/>
                <a:ea typeface="Calibri" panose="020F0502020204030204" pitchFamily="34" charset="0"/>
                <a:cs typeface="Calibri" panose="020F0502020204030204" pitchFamily="34" charset="0"/>
              </a:rPr>
              <a:t> – ADAY ÖĞRENCİ </a:t>
            </a:r>
            <a:r>
              <a:rPr lang="tr-TR" sz="2400" b="1" dirty="0" err="1">
                <a:latin typeface="Calibri" panose="020F0502020204030204" pitchFamily="34" charset="0"/>
                <a:ea typeface="Calibri" panose="020F0502020204030204" pitchFamily="34" charset="0"/>
                <a:cs typeface="Calibri" panose="020F0502020204030204" pitchFamily="34" charset="0"/>
              </a:rPr>
              <a:t>portalından</a:t>
            </a:r>
            <a:r>
              <a:rPr lang="tr-TR" sz="2400" b="1" dirty="0">
                <a:latin typeface="Calibri" panose="020F0502020204030204" pitchFamily="34" charset="0"/>
                <a:ea typeface="Calibri" panose="020F0502020204030204" pitchFamily="34" charset="0"/>
                <a:cs typeface="Calibri" panose="020F0502020204030204" pitchFamily="34" charset="0"/>
              </a:rPr>
              <a:t> yararlanabilirsiniz…</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AYRICA;  http://meslek.eba.gov.tr/ web ve   </a:t>
            </a:r>
            <a:endParaRPr lang="tr-TR" sz="2400" b="1" dirty="0" smtClean="0">
              <a:latin typeface="Calibri" panose="020F0502020204030204" pitchFamily="34" charset="0"/>
              <a:ea typeface="Times New Roman" panose="02020603050405020304" pitchFamily="18" charset="0"/>
              <a:cs typeface="Calibri" panose="020F0502020204030204" pitchFamily="34" charset="0"/>
            </a:endParaRPr>
          </a:p>
          <a:p>
            <a:pPr indent="449580" algn="just">
              <a:lnSpc>
                <a:spcPct val="107000"/>
              </a:lnSpc>
              <a:spcAft>
                <a:spcPts val="800"/>
              </a:spcAft>
            </a:pPr>
            <a:r>
              <a:rPr lang="tr-TR" sz="2400" b="1" dirty="0" smtClean="0">
                <a:latin typeface="Calibri" panose="020F0502020204030204" pitchFamily="34" charset="0"/>
                <a:ea typeface="Times New Roman" panose="02020603050405020304" pitchFamily="18" charset="0"/>
                <a:cs typeface="Calibri" panose="020F0502020204030204" pitchFamily="34" charset="0"/>
              </a:rPr>
              <a:t>https</a:t>
            </a:r>
            <a:r>
              <a:rPr lang="tr-TR" sz="2400" b="1" dirty="0">
                <a:latin typeface="Calibri" panose="020F0502020204030204" pitchFamily="34" charset="0"/>
                <a:ea typeface="Times New Roman" panose="02020603050405020304" pitchFamily="18" charset="0"/>
                <a:cs typeface="Calibri" panose="020F0502020204030204" pitchFamily="34" charset="0"/>
              </a:rPr>
              <a:t>://meslegimhayatim.meb.gov.tr/ </a:t>
            </a:r>
            <a:endParaRPr lang="tr-TR" sz="2400" b="1" dirty="0" smtClean="0">
              <a:latin typeface="Calibri" panose="020F0502020204030204" pitchFamily="34" charset="0"/>
              <a:ea typeface="Times New Roman" panose="02020603050405020304" pitchFamily="18" charset="0"/>
              <a:cs typeface="Calibri" panose="020F0502020204030204" pitchFamily="34" charset="0"/>
            </a:endParaRPr>
          </a:p>
          <a:p>
            <a:pPr indent="449580" algn="just">
              <a:lnSpc>
                <a:spcPct val="107000"/>
              </a:lnSpc>
              <a:spcAft>
                <a:spcPts val="800"/>
              </a:spcAft>
            </a:pPr>
            <a:r>
              <a:rPr lang="tr-TR" sz="2400" b="1" dirty="0" smtClean="0">
                <a:latin typeface="Calibri" panose="020F0502020204030204" pitchFamily="34" charset="0"/>
                <a:ea typeface="Times New Roman" panose="02020603050405020304" pitchFamily="18" charset="0"/>
                <a:cs typeface="Calibri" panose="020F0502020204030204" pitchFamily="34" charset="0"/>
              </a:rPr>
              <a:t>adreslerinden </a:t>
            </a:r>
            <a:r>
              <a:rPr lang="tr-TR" sz="2400" b="1" dirty="0">
                <a:latin typeface="Calibri" panose="020F0502020204030204" pitchFamily="34" charset="0"/>
                <a:ea typeface="Times New Roman" panose="02020603050405020304" pitchFamily="18" charset="0"/>
                <a:cs typeface="Calibri" panose="020F0502020204030204" pitchFamily="34" charset="0"/>
              </a:rPr>
              <a:t>de detaylı bilgi </a:t>
            </a:r>
            <a:r>
              <a:rPr lang="tr-TR" sz="2400" b="1" dirty="0" smtClean="0">
                <a:latin typeface="Calibri" panose="020F0502020204030204" pitchFamily="34" charset="0"/>
                <a:ea typeface="Times New Roman" panose="02020603050405020304" pitchFamily="18" charset="0"/>
                <a:cs typeface="Calibri" panose="020F0502020204030204" pitchFamily="34" charset="0"/>
              </a:rPr>
              <a:t>alabilirsiniz.</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4"/>
          <a:stretch>
            <a:fillRect/>
          </a:stretch>
        </p:blipFill>
        <p:spPr>
          <a:xfrm>
            <a:off x="-12032" y="884937"/>
            <a:ext cx="9144000" cy="2071984"/>
          </a:xfrm>
          <a:prstGeom prst="rect">
            <a:avLst/>
          </a:prstGeom>
        </p:spPr>
      </p:pic>
    </p:spTree>
    <p:extLst>
      <p:ext uri="{BB962C8B-B14F-4D97-AF65-F5344CB8AC3E}">
        <p14:creationId xmlns:p14="http://schemas.microsoft.com/office/powerpoint/2010/main" val="126327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0"/>
            <a:ext cx="9144000" cy="4926842"/>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4125089500"/>
              </p:ext>
            </p:extLst>
          </p:nvPr>
        </p:nvGraphicFramePr>
        <p:xfrm>
          <a:off x="0" y="4926842"/>
          <a:ext cx="9144000" cy="1583140"/>
        </p:xfrm>
        <a:graphic>
          <a:graphicData uri="http://schemas.openxmlformats.org/drawingml/2006/table">
            <a:tbl>
              <a:tblPr firstRow="1" bandRow="1">
                <a:tableStyleId>{5C22544A-7EE6-4342-B048-85BDC9FD1C3A}</a:tableStyleId>
              </a:tblPr>
              <a:tblGrid>
                <a:gridCol w="9144000"/>
              </a:tblGrid>
              <a:tr h="1583140">
                <a:tc>
                  <a:txBody>
                    <a:bodyPr/>
                    <a:lstStyle/>
                    <a:p>
                      <a:pPr algn="ctr"/>
                      <a:endParaRPr lang="tr-TR" sz="2400" dirty="0" smtClean="0">
                        <a:solidFill>
                          <a:schemeClr val="tx1"/>
                        </a:solidFill>
                      </a:endParaRPr>
                    </a:p>
                    <a:p>
                      <a:pPr algn="ctr"/>
                      <a:r>
                        <a:rPr lang="tr-TR" sz="2400" dirty="0" smtClean="0">
                          <a:solidFill>
                            <a:schemeClr val="tx1"/>
                          </a:solidFill>
                        </a:rPr>
                        <a:t>SEMA-CENGİZ BÜBERCİ MESLEKİ VE TEKNİK ANADOLU LİSESİ AİLESİ OLARAK SİZLERİ ARAMIZDA GÖRMEKTEN </a:t>
                      </a:r>
                      <a:r>
                        <a:rPr lang="tr-TR" sz="2400" smtClean="0">
                          <a:solidFill>
                            <a:schemeClr val="tx1"/>
                          </a:solidFill>
                        </a:rPr>
                        <a:t>MUTLULUK </a:t>
                      </a:r>
                      <a:r>
                        <a:rPr lang="tr-TR" sz="2400" smtClean="0">
                          <a:solidFill>
                            <a:schemeClr val="tx1"/>
                          </a:solidFill>
                        </a:rPr>
                        <a:t>DUYARIZ.</a:t>
                      </a:r>
                      <a:endParaRPr lang="tr-TR" sz="2400" dirty="0">
                        <a:solidFill>
                          <a:schemeClr val="tx1"/>
                        </a:solidFill>
                      </a:endParaRPr>
                    </a:p>
                  </a:txBody>
                  <a:tcPr/>
                </a:tc>
              </a:tr>
            </a:tbl>
          </a:graphicData>
        </a:graphic>
      </p:graphicFrame>
    </p:spTree>
    <p:extLst>
      <p:ext uri="{BB962C8B-B14F-4D97-AF65-F5344CB8AC3E}">
        <p14:creationId xmlns:p14="http://schemas.microsoft.com/office/powerpoint/2010/main" val="1513946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
          <p:cNvSpPr>
            <a:spLocks/>
          </p:cNvSpPr>
          <p:nvPr/>
        </p:nvSpPr>
        <p:spPr bwMode="auto">
          <a:xfrm>
            <a:off x="-1" y="4722555"/>
            <a:ext cx="8577944" cy="1378744"/>
          </a:xfrm>
          <a:custGeom>
            <a:avLst/>
            <a:gdLst>
              <a:gd name="T0" fmla="*/ 4120 w 4120"/>
              <a:gd name="T1" fmla="*/ 579 h 1158"/>
              <a:gd name="T2" fmla="*/ 3660 w 4120"/>
              <a:gd name="T3" fmla="*/ 0 h 1158"/>
              <a:gd name="T4" fmla="*/ 3660 w 4120"/>
              <a:gd name="T5" fmla="*/ 307 h 1158"/>
              <a:gd name="T6" fmla="*/ 0 w 4120"/>
              <a:gd name="T7" fmla="*/ 307 h 1158"/>
              <a:gd name="T8" fmla="*/ 0 w 4120"/>
              <a:gd name="T9" fmla="*/ 851 h 1158"/>
              <a:gd name="T10" fmla="*/ 3660 w 4120"/>
              <a:gd name="T11" fmla="*/ 851 h 1158"/>
              <a:gd name="T12" fmla="*/ 3660 w 4120"/>
              <a:gd name="T13" fmla="*/ 1158 h 1158"/>
              <a:gd name="T14" fmla="*/ 4120 w 4120"/>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0" h="1158">
                <a:moveTo>
                  <a:pt x="4120" y="579"/>
                </a:moveTo>
                <a:lnTo>
                  <a:pt x="3660" y="0"/>
                </a:lnTo>
                <a:lnTo>
                  <a:pt x="3660" y="307"/>
                </a:lnTo>
                <a:lnTo>
                  <a:pt x="0" y="307"/>
                </a:lnTo>
                <a:lnTo>
                  <a:pt x="0" y="851"/>
                </a:lnTo>
                <a:lnTo>
                  <a:pt x="3660" y="851"/>
                </a:lnTo>
                <a:lnTo>
                  <a:pt x="3660" y="1158"/>
                </a:lnTo>
                <a:lnTo>
                  <a:pt x="4120" y="579"/>
                </a:lnTo>
                <a:close/>
              </a:path>
            </a:pathLst>
          </a:custGeom>
          <a:ln/>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prstTxWarp prst="textNoShape">
              <a:avLst/>
            </a:prstTxWarp>
          </a:bodyPr>
          <a:lstStyle/>
          <a:p>
            <a:endParaRPr lang="id-ID" sz="1350"/>
          </a:p>
        </p:txBody>
      </p:sp>
      <p:sp>
        <p:nvSpPr>
          <p:cNvPr id="2" name="Title 1"/>
          <p:cNvSpPr>
            <a:spLocks noGrp="1"/>
          </p:cNvSpPr>
          <p:nvPr>
            <p:ph type="title"/>
          </p:nvPr>
        </p:nvSpPr>
        <p:spPr>
          <a:xfrm>
            <a:off x="0" y="-84224"/>
            <a:ext cx="9144000" cy="994442"/>
          </a:xfrm>
        </p:spPr>
        <p:style>
          <a:lnRef idx="1">
            <a:schemeClr val="accent6"/>
          </a:lnRef>
          <a:fillRef idx="3">
            <a:schemeClr val="accent6"/>
          </a:fillRef>
          <a:effectRef idx="2">
            <a:schemeClr val="accent6"/>
          </a:effectRef>
          <a:fontRef idx="minor">
            <a:schemeClr val="lt1"/>
          </a:fontRef>
        </p:style>
        <p:txBody>
          <a:bodyPr/>
          <a:lstStyle/>
          <a:p>
            <a:pPr algn="ctr"/>
            <a:r>
              <a:rPr lang="tr-TR" b="1" dirty="0" smtClean="0"/>
              <a:t>OKULUMUZDA</a:t>
            </a:r>
            <a:endParaRPr lang="id-ID" dirty="0"/>
          </a:p>
        </p:txBody>
      </p:sp>
      <p:sp>
        <p:nvSpPr>
          <p:cNvPr id="37" name="Freeform 5"/>
          <p:cNvSpPr>
            <a:spLocks/>
          </p:cNvSpPr>
          <p:nvPr/>
        </p:nvSpPr>
        <p:spPr bwMode="auto">
          <a:xfrm>
            <a:off x="0" y="2710327"/>
            <a:ext cx="6357938" cy="1378744"/>
          </a:xfrm>
          <a:custGeom>
            <a:avLst/>
            <a:gdLst>
              <a:gd name="T0" fmla="*/ 4120 w 4120"/>
              <a:gd name="T1" fmla="*/ 579 h 1158"/>
              <a:gd name="T2" fmla="*/ 3660 w 4120"/>
              <a:gd name="T3" fmla="*/ 0 h 1158"/>
              <a:gd name="T4" fmla="*/ 3660 w 4120"/>
              <a:gd name="T5" fmla="*/ 307 h 1158"/>
              <a:gd name="T6" fmla="*/ 0 w 4120"/>
              <a:gd name="T7" fmla="*/ 307 h 1158"/>
              <a:gd name="T8" fmla="*/ 0 w 4120"/>
              <a:gd name="T9" fmla="*/ 851 h 1158"/>
              <a:gd name="T10" fmla="*/ 3660 w 4120"/>
              <a:gd name="T11" fmla="*/ 851 h 1158"/>
              <a:gd name="T12" fmla="*/ 3660 w 4120"/>
              <a:gd name="T13" fmla="*/ 1158 h 1158"/>
              <a:gd name="T14" fmla="*/ 4120 w 4120"/>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0" h="1158">
                <a:moveTo>
                  <a:pt x="4120" y="579"/>
                </a:moveTo>
                <a:lnTo>
                  <a:pt x="3660" y="0"/>
                </a:lnTo>
                <a:lnTo>
                  <a:pt x="3660" y="307"/>
                </a:lnTo>
                <a:lnTo>
                  <a:pt x="0" y="307"/>
                </a:lnTo>
                <a:lnTo>
                  <a:pt x="0" y="851"/>
                </a:lnTo>
                <a:lnTo>
                  <a:pt x="3660" y="851"/>
                </a:lnTo>
                <a:lnTo>
                  <a:pt x="3660" y="1158"/>
                </a:lnTo>
                <a:lnTo>
                  <a:pt x="4120" y="579"/>
                </a:lnTo>
                <a:close/>
              </a:path>
            </a:pathLst>
          </a:custGeom>
          <a:solidFill>
            <a:schemeClr val="accent1"/>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39" name="Freeform 7"/>
          <p:cNvSpPr>
            <a:spLocks/>
          </p:cNvSpPr>
          <p:nvPr/>
        </p:nvSpPr>
        <p:spPr bwMode="auto">
          <a:xfrm>
            <a:off x="0" y="1081639"/>
            <a:ext cx="5417005" cy="1377554"/>
          </a:xfrm>
          <a:custGeom>
            <a:avLst/>
            <a:gdLst>
              <a:gd name="T0" fmla="*/ 3185 w 3185"/>
              <a:gd name="T1" fmla="*/ 579 h 1157"/>
              <a:gd name="T2" fmla="*/ 2725 w 3185"/>
              <a:gd name="T3" fmla="*/ 0 h 1157"/>
              <a:gd name="T4" fmla="*/ 2725 w 3185"/>
              <a:gd name="T5" fmla="*/ 307 h 1157"/>
              <a:gd name="T6" fmla="*/ 0 w 3185"/>
              <a:gd name="T7" fmla="*/ 307 h 1157"/>
              <a:gd name="T8" fmla="*/ 0 w 3185"/>
              <a:gd name="T9" fmla="*/ 851 h 1157"/>
              <a:gd name="T10" fmla="*/ 2725 w 3185"/>
              <a:gd name="T11" fmla="*/ 851 h 1157"/>
              <a:gd name="T12" fmla="*/ 2725 w 3185"/>
              <a:gd name="T13" fmla="*/ 1157 h 1157"/>
              <a:gd name="T14" fmla="*/ 3185 w 3185"/>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5" h="1157">
                <a:moveTo>
                  <a:pt x="3185" y="579"/>
                </a:moveTo>
                <a:lnTo>
                  <a:pt x="2725" y="0"/>
                </a:lnTo>
                <a:lnTo>
                  <a:pt x="2725" y="307"/>
                </a:lnTo>
                <a:lnTo>
                  <a:pt x="0" y="307"/>
                </a:lnTo>
                <a:lnTo>
                  <a:pt x="0" y="851"/>
                </a:lnTo>
                <a:lnTo>
                  <a:pt x="2725" y="851"/>
                </a:lnTo>
                <a:lnTo>
                  <a:pt x="2725" y="1157"/>
                </a:lnTo>
                <a:lnTo>
                  <a:pt x="3185" y="579"/>
                </a:lnTo>
                <a:close/>
              </a:path>
            </a:pathLst>
          </a:custGeom>
          <a:solidFill>
            <a:schemeClr val="accent3"/>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44" name="TextBox 23"/>
          <p:cNvSpPr txBox="1"/>
          <p:nvPr/>
        </p:nvSpPr>
        <p:spPr>
          <a:xfrm>
            <a:off x="453816" y="1534333"/>
            <a:ext cx="4547937"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100" b="1" dirty="0" smtClean="0">
                <a:latin typeface="+mj-lt"/>
              </a:rPr>
              <a:t>82 ÖĞRETMEN</a:t>
            </a:r>
            <a:endParaRPr lang="id-ID" sz="2100" b="1" dirty="0">
              <a:latin typeface="+mj-lt"/>
            </a:endParaRPr>
          </a:p>
        </p:txBody>
      </p:sp>
      <p:sp>
        <p:nvSpPr>
          <p:cNvPr id="46" name="TextBox 23"/>
          <p:cNvSpPr txBox="1"/>
          <p:nvPr/>
        </p:nvSpPr>
        <p:spPr>
          <a:xfrm>
            <a:off x="410614" y="3150264"/>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100" b="1" dirty="0" smtClean="0">
                <a:latin typeface="+mj-lt"/>
              </a:rPr>
              <a:t>790 ÖĞRENCİ MEVCUTTUR</a:t>
            </a:r>
            <a:endParaRPr lang="id-ID" sz="2100" b="1" dirty="0">
              <a:latin typeface="+mj-lt"/>
            </a:endParaRPr>
          </a:p>
        </p:txBody>
      </p:sp>
      <p:sp>
        <p:nvSpPr>
          <p:cNvPr id="31" name="TextBox 23"/>
          <p:cNvSpPr txBox="1"/>
          <p:nvPr/>
        </p:nvSpPr>
        <p:spPr>
          <a:xfrm>
            <a:off x="0" y="5057984"/>
            <a:ext cx="8084457" cy="70788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t>Yerel yerleştirme ile öğrenci alan okulumuzun İlk yerleştirme sonucundaki son öğrencinin not ortalaması: </a:t>
            </a:r>
            <a:r>
              <a:rPr lang="tr-TR" sz="2000" b="1" dirty="0" smtClean="0"/>
              <a:t>41,35’dir</a:t>
            </a:r>
            <a:endParaRPr lang="tr-TR" sz="2000" b="1" dirty="0"/>
          </a:p>
        </p:txBody>
      </p:sp>
      <p:sp>
        <p:nvSpPr>
          <p:cNvPr id="32" name="31 Metin kutusu"/>
          <p:cNvSpPr txBox="1"/>
          <p:nvPr/>
        </p:nvSpPr>
        <p:spPr>
          <a:xfrm>
            <a:off x="674150" y="4027071"/>
            <a:ext cx="5871410" cy="646331"/>
          </a:xfrm>
          <a:prstGeom prst="rect">
            <a:avLst/>
          </a:prstGeom>
          <a:noFill/>
        </p:spPr>
        <p:txBody>
          <a:bodyPr wrap="square" rtlCol="0">
            <a:spAutoFit/>
          </a:bodyPr>
          <a:lstStyle/>
          <a:p>
            <a:r>
              <a:rPr lang="tr-TR" sz="3600" b="1" dirty="0" smtClean="0">
                <a:solidFill>
                  <a:srgbClr val="C00000"/>
                </a:solidFill>
              </a:rPr>
              <a:t>Ayrıca;</a:t>
            </a:r>
            <a:endParaRPr lang="tr-TR" sz="3600" b="1" dirty="0">
              <a:solidFill>
                <a:srgbClr val="C00000"/>
              </a:solidFill>
            </a:endParaRPr>
          </a:p>
        </p:txBody>
      </p:sp>
      <p:pic>
        <p:nvPicPr>
          <p:cNvPr id="3" name="Resim 2"/>
          <p:cNvPicPr>
            <a:picLocks noChangeAspect="1"/>
          </p:cNvPicPr>
          <p:nvPr/>
        </p:nvPicPr>
        <p:blipFill>
          <a:blip r:embed="rId2"/>
          <a:stretch>
            <a:fillRect/>
          </a:stretch>
        </p:blipFill>
        <p:spPr>
          <a:xfrm>
            <a:off x="5417005" y="989335"/>
            <a:ext cx="2838450" cy="1469857"/>
          </a:xfrm>
          <a:prstGeom prst="rect">
            <a:avLst/>
          </a:prstGeom>
        </p:spPr>
      </p:pic>
      <p:pic>
        <p:nvPicPr>
          <p:cNvPr id="4" name="Resim 3"/>
          <p:cNvPicPr>
            <a:picLocks noChangeAspect="1"/>
          </p:cNvPicPr>
          <p:nvPr/>
        </p:nvPicPr>
        <p:blipFill>
          <a:blip r:embed="rId3"/>
          <a:stretch>
            <a:fillRect/>
          </a:stretch>
        </p:blipFill>
        <p:spPr>
          <a:xfrm>
            <a:off x="6357938" y="2696945"/>
            <a:ext cx="2568349" cy="1283637"/>
          </a:xfrm>
          <a:prstGeom prst="rect">
            <a:avLst/>
          </a:prstGeom>
        </p:spPr>
      </p:pic>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1500"/>
                            </p:stCondLst>
                            <p:childTnLst>
                              <p:par>
                                <p:cTn id="29" presetID="39" presetClass="entr" presetSubtype="0" accel="10000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2"/>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2"/>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animBg="1"/>
      <p:bldP spid="39" grpId="0" animBg="1"/>
      <p:bldP spid="44" grpId="0"/>
      <p:bldP spid="46"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0221"/>
          </a:xfrm>
        </p:spPr>
        <p:style>
          <a:lnRef idx="1">
            <a:schemeClr val="accent6"/>
          </a:lnRef>
          <a:fillRef idx="3">
            <a:schemeClr val="accent6"/>
          </a:fillRef>
          <a:effectRef idx="2">
            <a:schemeClr val="accent6"/>
          </a:effectRef>
          <a:fontRef idx="minor">
            <a:schemeClr val="lt1"/>
          </a:fontRef>
        </p:style>
        <p:txBody>
          <a:bodyPr/>
          <a:lstStyle/>
          <a:p>
            <a:pPr algn="ctr"/>
            <a:r>
              <a:rPr lang="tr-TR" b="1" dirty="0" smtClean="0"/>
              <a:t>OKULUMUZUN BÖLÜMLERİ</a:t>
            </a:r>
            <a:endParaRPr lang="id-ID" dirty="0"/>
          </a:p>
        </p:txBody>
      </p:sp>
      <p:sp>
        <p:nvSpPr>
          <p:cNvPr id="3" name="Freeform 29"/>
          <p:cNvSpPr>
            <a:spLocks/>
          </p:cNvSpPr>
          <p:nvPr/>
        </p:nvSpPr>
        <p:spPr bwMode="auto">
          <a:xfrm>
            <a:off x="5206410" y="5115037"/>
            <a:ext cx="3262313" cy="114300"/>
          </a:xfrm>
          <a:custGeom>
            <a:avLst/>
            <a:gdLst>
              <a:gd name="T0" fmla="*/ 1928 w 1928"/>
              <a:gd name="T1" fmla="*/ 0 h 67"/>
              <a:gd name="T2" fmla="*/ 1860 w 1928"/>
              <a:gd name="T3" fmla="*/ 67 h 67"/>
              <a:gd name="T4" fmla="*/ 0 w 1928"/>
              <a:gd name="T5" fmla="*/ 67 h 67"/>
            </a:gdLst>
            <a:ahLst/>
            <a:cxnLst>
              <a:cxn ang="0">
                <a:pos x="T0" y="T1"/>
              </a:cxn>
              <a:cxn ang="0">
                <a:pos x="T2" y="T3"/>
              </a:cxn>
              <a:cxn ang="0">
                <a:pos x="T4" y="T5"/>
              </a:cxn>
            </a:cxnLst>
            <a:rect l="0" t="0" r="r" b="b"/>
            <a:pathLst>
              <a:path w="1928" h="67">
                <a:moveTo>
                  <a:pt x="1928" y="0"/>
                </a:moveTo>
                <a:cubicBezTo>
                  <a:pt x="1928" y="37"/>
                  <a:pt x="1898" y="67"/>
                  <a:pt x="1860" y="67"/>
                </a:cubicBezTo>
                <a:cubicBezTo>
                  <a:pt x="0" y="67"/>
                  <a:pt x="0" y="67"/>
                  <a:pt x="0"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4" name="Freeform 30"/>
          <p:cNvSpPr>
            <a:spLocks/>
          </p:cNvSpPr>
          <p:nvPr/>
        </p:nvSpPr>
        <p:spPr bwMode="auto">
          <a:xfrm>
            <a:off x="6764939" y="4263567"/>
            <a:ext cx="1703784" cy="114300"/>
          </a:xfrm>
          <a:custGeom>
            <a:avLst/>
            <a:gdLst>
              <a:gd name="T0" fmla="*/ 0 w 1007"/>
              <a:gd name="T1" fmla="*/ 0 h 67"/>
              <a:gd name="T2" fmla="*/ 939 w 1007"/>
              <a:gd name="T3" fmla="*/ 0 h 67"/>
              <a:gd name="T4" fmla="*/ 1007 w 1007"/>
              <a:gd name="T5" fmla="*/ 67 h 67"/>
            </a:gdLst>
            <a:ahLst/>
            <a:cxnLst>
              <a:cxn ang="0">
                <a:pos x="T0" y="T1"/>
              </a:cxn>
              <a:cxn ang="0">
                <a:pos x="T2" y="T3"/>
              </a:cxn>
              <a:cxn ang="0">
                <a:pos x="T4" y="T5"/>
              </a:cxn>
            </a:cxnLst>
            <a:rect l="0" t="0" r="r" b="b"/>
            <a:pathLst>
              <a:path w="1007" h="67">
                <a:moveTo>
                  <a:pt x="0" y="0"/>
                </a:moveTo>
                <a:cubicBezTo>
                  <a:pt x="939" y="0"/>
                  <a:pt x="939" y="0"/>
                  <a:pt x="939" y="0"/>
                </a:cubicBezTo>
                <a:cubicBezTo>
                  <a:pt x="977" y="0"/>
                  <a:pt x="1007" y="30"/>
                  <a:pt x="1007"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5" name="Freeform 31"/>
          <p:cNvSpPr>
            <a:spLocks/>
          </p:cNvSpPr>
          <p:nvPr/>
        </p:nvSpPr>
        <p:spPr bwMode="auto">
          <a:xfrm>
            <a:off x="5162002" y="3229067"/>
            <a:ext cx="3299222" cy="113109"/>
          </a:xfrm>
          <a:custGeom>
            <a:avLst/>
            <a:gdLst>
              <a:gd name="T0" fmla="*/ 1950 w 1950"/>
              <a:gd name="T1" fmla="*/ 0 h 67"/>
              <a:gd name="T2" fmla="*/ 1882 w 1950"/>
              <a:gd name="T3" fmla="*/ 67 h 67"/>
              <a:gd name="T4" fmla="*/ 0 w 1950"/>
              <a:gd name="T5" fmla="*/ 67 h 67"/>
            </a:gdLst>
            <a:ahLst/>
            <a:cxnLst>
              <a:cxn ang="0">
                <a:pos x="T0" y="T1"/>
              </a:cxn>
              <a:cxn ang="0">
                <a:pos x="T2" y="T3"/>
              </a:cxn>
              <a:cxn ang="0">
                <a:pos x="T4" y="T5"/>
              </a:cxn>
            </a:cxnLst>
            <a:rect l="0" t="0" r="r" b="b"/>
            <a:pathLst>
              <a:path w="1950" h="67">
                <a:moveTo>
                  <a:pt x="1950" y="0"/>
                </a:moveTo>
                <a:cubicBezTo>
                  <a:pt x="1950" y="37"/>
                  <a:pt x="1920" y="67"/>
                  <a:pt x="1882" y="67"/>
                </a:cubicBezTo>
                <a:cubicBezTo>
                  <a:pt x="0" y="67"/>
                  <a:pt x="0" y="67"/>
                  <a:pt x="0"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6" name="Freeform 32"/>
          <p:cNvSpPr>
            <a:spLocks/>
          </p:cNvSpPr>
          <p:nvPr/>
        </p:nvSpPr>
        <p:spPr bwMode="auto">
          <a:xfrm>
            <a:off x="5465711" y="2361101"/>
            <a:ext cx="2983706" cy="114300"/>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7" name="Freeform 33"/>
          <p:cNvSpPr>
            <a:spLocks/>
          </p:cNvSpPr>
          <p:nvPr/>
        </p:nvSpPr>
        <p:spPr bwMode="auto">
          <a:xfrm>
            <a:off x="883678" y="4224004"/>
            <a:ext cx="5873353" cy="113109"/>
          </a:xfrm>
          <a:custGeom>
            <a:avLst/>
            <a:gdLst>
              <a:gd name="T0" fmla="*/ 0 w 3471"/>
              <a:gd name="T1" fmla="*/ 0 h 67"/>
              <a:gd name="T2" fmla="*/ 67 w 3471"/>
              <a:gd name="T3" fmla="*/ 67 h 67"/>
              <a:gd name="T4" fmla="*/ 3471 w 3471"/>
              <a:gd name="T5" fmla="*/ 67 h 67"/>
            </a:gdLst>
            <a:ahLst/>
            <a:cxnLst>
              <a:cxn ang="0">
                <a:pos x="T0" y="T1"/>
              </a:cxn>
              <a:cxn ang="0">
                <a:pos x="T2" y="T3"/>
              </a:cxn>
              <a:cxn ang="0">
                <a:pos x="T4" y="T5"/>
              </a:cxn>
            </a:cxnLst>
            <a:rect l="0" t="0" r="r" b="b"/>
            <a:pathLst>
              <a:path w="3471" h="67">
                <a:moveTo>
                  <a:pt x="0" y="0"/>
                </a:moveTo>
                <a:cubicBezTo>
                  <a:pt x="0" y="37"/>
                  <a:pt x="30" y="67"/>
                  <a:pt x="67" y="67"/>
                </a:cubicBezTo>
                <a:cubicBezTo>
                  <a:pt x="3471" y="67"/>
                  <a:pt x="3471" y="67"/>
                  <a:pt x="3471"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8" name="Freeform 34"/>
          <p:cNvSpPr>
            <a:spLocks/>
          </p:cNvSpPr>
          <p:nvPr/>
        </p:nvSpPr>
        <p:spPr bwMode="auto">
          <a:xfrm>
            <a:off x="1436416" y="3341306"/>
            <a:ext cx="3092053" cy="113109"/>
          </a:xfrm>
          <a:custGeom>
            <a:avLst/>
            <a:gdLst>
              <a:gd name="T0" fmla="*/ 1827 w 1827"/>
              <a:gd name="T1" fmla="*/ 0 h 67"/>
              <a:gd name="T2" fmla="*/ 67 w 1827"/>
              <a:gd name="T3" fmla="*/ 0 h 67"/>
              <a:gd name="T4" fmla="*/ 0 w 1827"/>
              <a:gd name="T5" fmla="*/ 67 h 67"/>
            </a:gdLst>
            <a:ahLst/>
            <a:cxnLst>
              <a:cxn ang="0">
                <a:pos x="T0" y="T1"/>
              </a:cxn>
              <a:cxn ang="0">
                <a:pos x="T2" y="T3"/>
              </a:cxn>
              <a:cxn ang="0">
                <a:pos x="T4" y="T5"/>
              </a:cxn>
            </a:cxnLst>
            <a:rect l="0" t="0" r="r" b="b"/>
            <a:pathLst>
              <a:path w="1827" h="67">
                <a:moveTo>
                  <a:pt x="1827" y="0"/>
                </a:moveTo>
                <a:cubicBezTo>
                  <a:pt x="67" y="0"/>
                  <a:pt x="67" y="0"/>
                  <a:pt x="67" y="0"/>
                </a:cubicBezTo>
                <a:cubicBezTo>
                  <a:pt x="30" y="0"/>
                  <a:pt x="0" y="30"/>
                  <a:pt x="0"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9" name="Freeform 41"/>
          <p:cNvSpPr>
            <a:spLocks/>
          </p:cNvSpPr>
          <p:nvPr/>
        </p:nvSpPr>
        <p:spPr bwMode="auto">
          <a:xfrm>
            <a:off x="8455320" y="2481722"/>
            <a:ext cx="0" cy="753665"/>
          </a:xfrm>
          <a:custGeom>
            <a:avLst/>
            <a:gdLst>
              <a:gd name="T0" fmla="*/ 0 h 633"/>
              <a:gd name="T1" fmla="*/ 325 h 633"/>
              <a:gd name="T2" fmla="*/ 633 h 633"/>
            </a:gdLst>
            <a:ahLst/>
            <a:cxnLst>
              <a:cxn ang="0">
                <a:pos x="0" y="T0"/>
              </a:cxn>
              <a:cxn ang="0">
                <a:pos x="0" y="T1"/>
              </a:cxn>
              <a:cxn ang="0">
                <a:pos x="0" y="T2"/>
              </a:cxn>
            </a:cxnLst>
            <a:rect l="0" t="0" r="r" b="b"/>
            <a:pathLst>
              <a:path h="633">
                <a:moveTo>
                  <a:pt x="0" y="0"/>
                </a:moveTo>
                <a:lnTo>
                  <a:pt x="0" y="325"/>
                </a:lnTo>
                <a:lnTo>
                  <a:pt x="0" y="633"/>
                </a:ln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10" name="Freeform 42"/>
          <p:cNvSpPr>
            <a:spLocks/>
          </p:cNvSpPr>
          <p:nvPr/>
        </p:nvSpPr>
        <p:spPr bwMode="auto">
          <a:xfrm>
            <a:off x="891586" y="3517975"/>
            <a:ext cx="0" cy="753665"/>
          </a:xfrm>
          <a:custGeom>
            <a:avLst/>
            <a:gdLst>
              <a:gd name="T0" fmla="*/ 0 h 633"/>
              <a:gd name="T1" fmla="*/ 329 h 633"/>
              <a:gd name="T2" fmla="*/ 633 h 633"/>
            </a:gdLst>
            <a:ahLst/>
            <a:cxnLst>
              <a:cxn ang="0">
                <a:pos x="0" y="T0"/>
              </a:cxn>
              <a:cxn ang="0">
                <a:pos x="0" y="T1"/>
              </a:cxn>
              <a:cxn ang="0">
                <a:pos x="0" y="T2"/>
              </a:cxn>
            </a:cxnLst>
            <a:rect l="0" t="0" r="r" b="b"/>
            <a:pathLst>
              <a:path h="633">
                <a:moveTo>
                  <a:pt x="0" y="0"/>
                </a:moveTo>
                <a:lnTo>
                  <a:pt x="0" y="329"/>
                </a:lnTo>
                <a:lnTo>
                  <a:pt x="0" y="633"/>
                </a:ln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11" name="Freeform 43"/>
          <p:cNvSpPr>
            <a:spLocks/>
          </p:cNvSpPr>
          <p:nvPr/>
        </p:nvSpPr>
        <p:spPr bwMode="auto">
          <a:xfrm>
            <a:off x="8480466" y="4385013"/>
            <a:ext cx="0" cy="752475"/>
          </a:xfrm>
          <a:custGeom>
            <a:avLst/>
            <a:gdLst>
              <a:gd name="T0" fmla="*/ 0 h 632"/>
              <a:gd name="T1" fmla="*/ 312 h 632"/>
              <a:gd name="T2" fmla="*/ 632 h 632"/>
            </a:gdLst>
            <a:ahLst/>
            <a:cxnLst>
              <a:cxn ang="0">
                <a:pos x="0" y="T0"/>
              </a:cxn>
              <a:cxn ang="0">
                <a:pos x="0" y="T1"/>
              </a:cxn>
              <a:cxn ang="0">
                <a:pos x="0" y="T2"/>
              </a:cxn>
            </a:cxnLst>
            <a:rect l="0" t="0" r="r" b="b"/>
            <a:pathLst>
              <a:path h="632">
                <a:moveTo>
                  <a:pt x="0" y="0"/>
                </a:moveTo>
                <a:lnTo>
                  <a:pt x="0" y="312"/>
                </a:lnTo>
                <a:lnTo>
                  <a:pt x="0" y="632"/>
                </a:ln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grpSp>
        <p:nvGrpSpPr>
          <p:cNvPr id="12" name="Group 48"/>
          <p:cNvGrpSpPr/>
          <p:nvPr/>
        </p:nvGrpSpPr>
        <p:grpSpPr>
          <a:xfrm>
            <a:off x="2743200" y="2074068"/>
            <a:ext cx="2731533" cy="820341"/>
            <a:chOff x="4831882" y="1622425"/>
            <a:chExt cx="2467761" cy="1093789"/>
          </a:xfrm>
        </p:grpSpPr>
        <p:sp>
          <p:nvSpPr>
            <p:cNvPr id="48" name="Freeform 35"/>
            <p:cNvSpPr>
              <a:spLocks/>
            </p:cNvSpPr>
            <p:nvPr/>
          </p:nvSpPr>
          <p:spPr bwMode="auto">
            <a:xfrm>
              <a:off x="4850131" y="1681798"/>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16" name="Group 43"/>
            <p:cNvGrpSpPr/>
            <p:nvPr/>
          </p:nvGrpSpPr>
          <p:grpSpPr>
            <a:xfrm>
              <a:off x="4831882" y="1622425"/>
              <a:ext cx="2465855" cy="1093789"/>
              <a:chOff x="4831882" y="1622425"/>
              <a:chExt cx="2465855" cy="1093789"/>
            </a:xfrm>
          </p:grpSpPr>
          <p:sp>
            <p:nvSpPr>
              <p:cNvPr id="13" name="Freeform 35"/>
              <p:cNvSpPr>
                <a:spLocks/>
              </p:cNvSpPr>
              <p:nvPr/>
            </p:nvSpPr>
            <p:spPr bwMode="auto">
              <a:xfrm>
                <a:off x="4848225" y="1622425"/>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 name="TextBox 13"/>
              <p:cNvSpPr txBox="1"/>
              <p:nvPr/>
            </p:nvSpPr>
            <p:spPr>
              <a:xfrm>
                <a:off x="4831882" y="1744662"/>
                <a:ext cx="649193" cy="492443"/>
              </a:xfrm>
              <a:prstGeom prst="rect">
                <a:avLst/>
              </a:prstGeom>
              <a:noFill/>
            </p:spPr>
            <p:txBody>
              <a:bodyPr wrap="square" rtlCol="0">
                <a:spAutoFit/>
              </a:bodyPr>
              <a:lstStyle/>
              <a:p>
                <a:pPr algn="ctr"/>
                <a:r>
                  <a:rPr lang="id-ID" b="1" dirty="0">
                    <a:solidFill>
                      <a:schemeClr val="bg1"/>
                    </a:solidFill>
                    <a:latin typeface="+mj-lt"/>
                  </a:rPr>
                  <a:t>01</a:t>
                </a:r>
              </a:p>
            </p:txBody>
          </p:sp>
          <p:sp>
            <p:nvSpPr>
              <p:cNvPr id="15" name="TextBox 14"/>
              <p:cNvSpPr txBox="1"/>
              <p:nvPr/>
            </p:nvSpPr>
            <p:spPr>
              <a:xfrm>
                <a:off x="5351859" y="1671054"/>
                <a:ext cx="1844882" cy="1045160"/>
              </a:xfrm>
              <a:prstGeom prst="rect">
                <a:avLst/>
              </a:prstGeom>
              <a:noFill/>
            </p:spPr>
            <p:txBody>
              <a:bodyPr wrap="square" rtlCol="0">
                <a:spAutoFit/>
              </a:bodyPr>
              <a:lstStyle/>
              <a:p>
                <a:pPr algn="ctr">
                  <a:lnSpc>
                    <a:spcPct val="107000"/>
                  </a:lnSpc>
                  <a:spcBef>
                    <a:spcPts val="2250"/>
                  </a:spcBef>
                  <a:spcAft>
                    <a:spcPts val="2250"/>
                  </a:spcAft>
                </a:pPr>
                <a:r>
                  <a:rPr lang="tr-TR" sz="1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BİLİŞİM TEKNOLOJİLERİ ALANI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20" name="Group 49"/>
          <p:cNvGrpSpPr/>
          <p:nvPr/>
        </p:nvGrpSpPr>
        <p:grpSpPr>
          <a:xfrm>
            <a:off x="4719281" y="3032523"/>
            <a:ext cx="2699741" cy="627949"/>
            <a:chOff x="7287616" y="2900363"/>
            <a:chExt cx="2604415" cy="837265"/>
          </a:xfrm>
        </p:grpSpPr>
        <p:sp>
          <p:nvSpPr>
            <p:cNvPr id="47" name="Freeform 36"/>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7" name="Freeform 36"/>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8" name="TextBox 17"/>
            <p:cNvSpPr txBox="1"/>
            <p:nvPr/>
          </p:nvSpPr>
          <p:spPr>
            <a:xfrm>
              <a:off x="7287616" y="3019863"/>
              <a:ext cx="649195" cy="492442"/>
            </a:xfrm>
            <a:prstGeom prst="rect">
              <a:avLst/>
            </a:prstGeom>
            <a:noFill/>
          </p:spPr>
          <p:txBody>
            <a:bodyPr wrap="square" rtlCol="0">
              <a:spAutoFit/>
            </a:bodyPr>
            <a:lstStyle/>
            <a:p>
              <a:pPr algn="ctr"/>
              <a:r>
                <a:rPr lang="id-ID" b="1" dirty="0">
                  <a:solidFill>
                    <a:schemeClr val="bg1"/>
                  </a:solidFill>
                  <a:latin typeface="+mj-lt"/>
                </a:rPr>
                <a:t>02</a:t>
              </a:r>
            </a:p>
          </p:txBody>
        </p:sp>
        <p:sp>
          <p:nvSpPr>
            <p:cNvPr id="19" name="TextBox 18"/>
            <p:cNvSpPr txBox="1"/>
            <p:nvPr/>
          </p:nvSpPr>
          <p:spPr>
            <a:xfrm>
              <a:off x="7714705" y="2955024"/>
              <a:ext cx="2167235" cy="737809"/>
            </a:xfrm>
            <a:prstGeom prst="rect">
              <a:avLst/>
            </a:prstGeom>
            <a:noFill/>
          </p:spPr>
          <p:txBody>
            <a:bodyPr wrap="square" rtlCol="0">
              <a:spAutoFit/>
            </a:bodyPr>
            <a:lstStyle/>
            <a:p>
              <a:pPr algn="ctr">
                <a:lnSpc>
                  <a:spcPct val="107000"/>
                </a:lnSpc>
                <a:spcBef>
                  <a:spcPts val="2250"/>
                </a:spcBef>
                <a:spcAft>
                  <a:spcPts val="2250"/>
                </a:spcAft>
              </a:pPr>
              <a:r>
                <a:rPr lang="tr-TR" sz="1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ÇOCUK GELİŞİMİ VE EĞİTİMİ ALANI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4" name="Group 51"/>
          <p:cNvGrpSpPr/>
          <p:nvPr/>
        </p:nvGrpSpPr>
        <p:grpSpPr>
          <a:xfrm>
            <a:off x="410438" y="2944286"/>
            <a:ext cx="2857889" cy="632953"/>
            <a:chOff x="2287410" y="2900363"/>
            <a:chExt cx="2584628" cy="843937"/>
          </a:xfrm>
        </p:grpSpPr>
        <p:sp>
          <p:nvSpPr>
            <p:cNvPr id="51" name="Freeform 36"/>
            <p:cNvSpPr>
              <a:spLocks/>
            </p:cNvSpPr>
            <p:nvPr/>
          </p:nvSpPr>
          <p:spPr bwMode="auto">
            <a:xfrm>
              <a:off x="2287410" y="296824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1" name="Freeform 37"/>
            <p:cNvSpPr>
              <a:spLocks/>
            </p:cNvSpPr>
            <p:nvPr/>
          </p:nvSpPr>
          <p:spPr bwMode="auto">
            <a:xfrm>
              <a:off x="2287588"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2" name="TextBox 21"/>
            <p:cNvSpPr txBox="1"/>
            <p:nvPr/>
          </p:nvSpPr>
          <p:spPr>
            <a:xfrm>
              <a:off x="2367285" y="3039126"/>
              <a:ext cx="649195" cy="492443"/>
            </a:xfrm>
            <a:prstGeom prst="rect">
              <a:avLst/>
            </a:prstGeom>
            <a:noFill/>
          </p:spPr>
          <p:txBody>
            <a:bodyPr wrap="square" rtlCol="0">
              <a:spAutoFit/>
            </a:bodyPr>
            <a:lstStyle/>
            <a:p>
              <a:pPr algn="ctr"/>
              <a:r>
                <a:rPr lang="id-ID" b="1" dirty="0">
                  <a:solidFill>
                    <a:schemeClr val="bg1"/>
                  </a:solidFill>
                  <a:latin typeface="+mj-lt"/>
                </a:rPr>
                <a:t>03</a:t>
              </a:r>
            </a:p>
          </p:txBody>
        </p:sp>
        <p:sp>
          <p:nvSpPr>
            <p:cNvPr id="23" name="TextBox 22"/>
            <p:cNvSpPr txBox="1"/>
            <p:nvPr/>
          </p:nvSpPr>
          <p:spPr>
            <a:xfrm>
              <a:off x="2819646" y="2918604"/>
              <a:ext cx="1844883" cy="825696"/>
            </a:xfrm>
            <a:prstGeom prst="rect">
              <a:avLst/>
            </a:prstGeom>
            <a:noFill/>
          </p:spPr>
          <p:txBody>
            <a:bodyPr wrap="square" rtlCol="0">
              <a:spAutoFit/>
            </a:bodyPr>
            <a:lstStyle/>
            <a:p>
              <a:pPr algn="ctr">
                <a:lnSpc>
                  <a:spcPct val="107000"/>
                </a:lnSpc>
                <a:spcBef>
                  <a:spcPts val="2250"/>
                </a:spcBef>
                <a:spcAft>
                  <a:spcPts val="2250"/>
                </a:spcAft>
              </a:pPr>
              <a:r>
                <a:rPr lang="tr-TR" sz="16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GRAFİK VE FOTOĞRAF ALANI</a:t>
              </a:r>
              <a:endParaRPr lang="tr-T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8" name="Group 55"/>
          <p:cNvGrpSpPr/>
          <p:nvPr/>
        </p:nvGrpSpPr>
        <p:grpSpPr>
          <a:xfrm>
            <a:off x="5203436" y="4017169"/>
            <a:ext cx="2893429" cy="637142"/>
            <a:chOff x="7306221" y="4213225"/>
            <a:chExt cx="2585492" cy="849523"/>
          </a:xfrm>
        </p:grpSpPr>
        <p:sp>
          <p:nvSpPr>
            <p:cNvPr id="53" name="Freeform 36"/>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5" name="Freeform 38"/>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6" name="TextBox 25"/>
            <p:cNvSpPr txBox="1"/>
            <p:nvPr/>
          </p:nvSpPr>
          <p:spPr>
            <a:xfrm>
              <a:off x="7378888" y="4337350"/>
              <a:ext cx="649195" cy="492443"/>
            </a:xfrm>
            <a:prstGeom prst="rect">
              <a:avLst/>
            </a:prstGeom>
            <a:noFill/>
          </p:spPr>
          <p:txBody>
            <a:bodyPr wrap="square" rtlCol="0">
              <a:spAutoFit/>
            </a:bodyPr>
            <a:lstStyle/>
            <a:p>
              <a:pPr algn="ctr"/>
              <a:r>
                <a:rPr lang="id-ID" b="1" dirty="0">
                  <a:solidFill>
                    <a:schemeClr val="bg1"/>
                  </a:solidFill>
                  <a:latin typeface="+mj-lt"/>
                </a:rPr>
                <a:t>05</a:t>
              </a:r>
            </a:p>
          </p:txBody>
        </p:sp>
        <p:sp>
          <p:nvSpPr>
            <p:cNvPr id="27" name="TextBox 26"/>
            <p:cNvSpPr txBox="1"/>
            <p:nvPr/>
          </p:nvSpPr>
          <p:spPr>
            <a:xfrm>
              <a:off x="7931265" y="4272510"/>
              <a:ext cx="1844883" cy="724216"/>
            </a:xfrm>
            <a:prstGeom prst="rect">
              <a:avLst/>
            </a:prstGeom>
            <a:noFill/>
          </p:spPr>
          <p:txBody>
            <a:bodyPr wrap="square" rtlCol="0">
              <a:spAutoFit/>
            </a:bodyPr>
            <a:lstStyle/>
            <a:p>
              <a:pPr algn="ctr">
                <a:lnSpc>
                  <a:spcPct val="107000"/>
                </a:lnSpc>
                <a:spcBef>
                  <a:spcPts val="2250"/>
                </a:spcBef>
                <a:spcAft>
                  <a:spcPts val="2250"/>
                </a:spcAft>
              </a:pPr>
              <a:r>
                <a:rPr lang="tr-TR" sz="1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MODA TASARIM TEKNOLOJİLERİ ALANI</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2" name="Group 54"/>
          <p:cNvGrpSpPr/>
          <p:nvPr/>
        </p:nvGrpSpPr>
        <p:grpSpPr>
          <a:xfrm>
            <a:off x="1372538" y="4017169"/>
            <a:ext cx="2796079" cy="637142"/>
            <a:chOff x="2282985" y="4213225"/>
            <a:chExt cx="2589053" cy="849523"/>
          </a:xfrm>
        </p:grpSpPr>
        <p:sp>
          <p:nvSpPr>
            <p:cNvPr id="54" name="Freeform 36"/>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9" name="Freeform 39"/>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0" name="TextBox 29"/>
            <p:cNvSpPr txBox="1"/>
            <p:nvPr/>
          </p:nvSpPr>
          <p:spPr>
            <a:xfrm>
              <a:off x="2367285" y="4337350"/>
              <a:ext cx="649195" cy="492443"/>
            </a:xfrm>
            <a:prstGeom prst="rect">
              <a:avLst/>
            </a:prstGeom>
            <a:noFill/>
          </p:spPr>
          <p:txBody>
            <a:bodyPr wrap="square" rtlCol="0">
              <a:spAutoFit/>
            </a:bodyPr>
            <a:lstStyle/>
            <a:p>
              <a:pPr algn="ctr"/>
              <a:r>
                <a:rPr lang="id-ID" b="1" dirty="0">
                  <a:solidFill>
                    <a:schemeClr val="bg1"/>
                  </a:solidFill>
                  <a:latin typeface="+mj-lt"/>
                </a:rPr>
                <a:t>04</a:t>
              </a:r>
            </a:p>
          </p:txBody>
        </p:sp>
        <p:sp>
          <p:nvSpPr>
            <p:cNvPr id="31" name="TextBox 30"/>
            <p:cNvSpPr txBox="1"/>
            <p:nvPr/>
          </p:nvSpPr>
          <p:spPr>
            <a:xfrm>
              <a:off x="2867694" y="4213842"/>
              <a:ext cx="1844882" cy="810052"/>
            </a:xfrm>
            <a:prstGeom prst="rect">
              <a:avLst/>
            </a:prstGeom>
            <a:noFill/>
          </p:spPr>
          <p:txBody>
            <a:bodyPr wrap="square" rtlCol="0">
              <a:spAutoFit/>
            </a:bodyPr>
            <a:lstStyle/>
            <a:p>
              <a:pPr algn="ctr">
                <a:lnSpc>
                  <a:spcPct val="107000"/>
                </a:lnSpc>
                <a:spcBef>
                  <a:spcPts val="2250"/>
                </a:spcBef>
                <a:spcAft>
                  <a:spcPts val="2250"/>
                </a:spcAft>
              </a:pPr>
              <a:r>
                <a:rPr lang="tr-TR" sz="16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GÜZELLİK HİZMETLERİ ALANI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3" name="Group 58"/>
          <p:cNvGrpSpPr/>
          <p:nvPr/>
        </p:nvGrpSpPr>
        <p:grpSpPr>
          <a:xfrm>
            <a:off x="2403988" y="5004830"/>
            <a:ext cx="3069316" cy="671915"/>
            <a:chOff x="4842640" y="5530105"/>
            <a:chExt cx="2455097" cy="895887"/>
          </a:xfrm>
        </p:grpSpPr>
        <p:sp>
          <p:nvSpPr>
            <p:cNvPr id="58" name="Freeform 35"/>
            <p:cNvSpPr>
              <a:spLocks/>
            </p:cNvSpPr>
            <p:nvPr/>
          </p:nvSpPr>
          <p:spPr bwMode="auto">
            <a:xfrm>
              <a:off x="4847122" y="5598839"/>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3" name="Freeform 40"/>
            <p:cNvSpPr>
              <a:spLocks/>
            </p:cNvSpPr>
            <p:nvPr/>
          </p:nvSpPr>
          <p:spPr bwMode="auto">
            <a:xfrm>
              <a:off x="4848225" y="5545138"/>
              <a:ext cx="2449512" cy="728662"/>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4" name="TextBox 33"/>
            <p:cNvSpPr txBox="1"/>
            <p:nvPr/>
          </p:nvSpPr>
          <p:spPr>
            <a:xfrm>
              <a:off x="4842640" y="5645898"/>
              <a:ext cx="649195" cy="492443"/>
            </a:xfrm>
            <a:prstGeom prst="rect">
              <a:avLst/>
            </a:prstGeom>
            <a:noFill/>
          </p:spPr>
          <p:txBody>
            <a:bodyPr wrap="square" rtlCol="0">
              <a:spAutoFit/>
            </a:bodyPr>
            <a:lstStyle/>
            <a:p>
              <a:pPr algn="ctr"/>
              <a:r>
                <a:rPr lang="id-ID" b="1" dirty="0">
                  <a:solidFill>
                    <a:schemeClr val="bg1"/>
                  </a:solidFill>
                  <a:latin typeface="+mj-lt"/>
                </a:rPr>
                <a:t>06</a:t>
              </a:r>
            </a:p>
          </p:txBody>
        </p:sp>
        <p:sp>
          <p:nvSpPr>
            <p:cNvPr id="35" name="TextBox 34"/>
            <p:cNvSpPr txBox="1"/>
            <p:nvPr/>
          </p:nvSpPr>
          <p:spPr>
            <a:xfrm>
              <a:off x="5350479" y="5530105"/>
              <a:ext cx="1844882" cy="895887"/>
            </a:xfrm>
            <a:prstGeom prst="rect">
              <a:avLst/>
            </a:prstGeom>
            <a:noFill/>
          </p:spPr>
          <p:txBody>
            <a:bodyPr wrap="square" rtlCol="0">
              <a:spAutoFit/>
            </a:bodyPr>
            <a:lstStyle/>
            <a:p>
              <a:pPr algn="ctr">
                <a:lnSpc>
                  <a:spcPct val="107000"/>
                </a:lnSpc>
                <a:spcBef>
                  <a:spcPts val="2250"/>
                </a:spcBef>
                <a:spcAft>
                  <a:spcPts val="2250"/>
                </a:spcAft>
              </a:pPr>
              <a:r>
                <a:rPr lang="tr-TR" b="1" dirty="0">
                  <a:solidFill>
                    <a:schemeClr val="bg1"/>
                  </a:solidFill>
                  <a:latin typeface="Calibri" panose="020F0502020204030204" pitchFamily="34" charset="0"/>
                  <a:ea typeface="Times New Roman" panose="02020603050405020304" pitchFamily="18" charset="0"/>
                  <a:cs typeface="Calibri" panose="020F0502020204030204" pitchFamily="34" charset="0"/>
                </a:rPr>
                <a:t>YİYECEK İÇECEK HİZMETLERİ ALANI</a:t>
              </a:r>
              <a:endParaRPr lang="tr-T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6" name="Chevron 35"/>
          <p:cNvSpPr/>
          <p:nvPr/>
        </p:nvSpPr>
        <p:spPr>
          <a:xfrm>
            <a:off x="6384902" y="2230910"/>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7" name="Chevron 36"/>
          <p:cNvSpPr/>
          <p:nvPr/>
        </p:nvSpPr>
        <p:spPr>
          <a:xfrm rot="5400000">
            <a:off x="8313864" y="2715594"/>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8" name="Chevron 37"/>
          <p:cNvSpPr/>
          <p:nvPr/>
        </p:nvSpPr>
        <p:spPr>
          <a:xfrm rot="10800000">
            <a:off x="4488322" y="3207129"/>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9" name="Chevron 38"/>
          <p:cNvSpPr/>
          <p:nvPr/>
        </p:nvSpPr>
        <p:spPr>
          <a:xfrm rot="5400000">
            <a:off x="785993" y="3850808"/>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0" name="Chevron 39"/>
          <p:cNvSpPr/>
          <p:nvPr/>
        </p:nvSpPr>
        <p:spPr>
          <a:xfrm rot="5400000">
            <a:off x="8344913" y="4604769"/>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1" name="Chevron 40"/>
          <p:cNvSpPr/>
          <p:nvPr/>
        </p:nvSpPr>
        <p:spPr>
          <a:xfrm rot="10800000" flipH="1">
            <a:off x="4448175" y="4177958"/>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2" name="Chevron 41"/>
          <p:cNvSpPr/>
          <p:nvPr/>
        </p:nvSpPr>
        <p:spPr>
          <a:xfrm rot="10800000">
            <a:off x="6401318" y="5106702"/>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Tree>
    <p:extLst>
      <p:ext uri="{BB962C8B-B14F-4D97-AF65-F5344CB8AC3E}">
        <p14:creationId xmlns:p14="http://schemas.microsoft.com/office/powerpoint/2010/main" val="21882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47"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anim calcmode="lin" valueType="num">
                                      <p:cBhvr>
                                        <p:cTn id="25" dur="750" fill="hold"/>
                                        <p:tgtEl>
                                          <p:spTgt spid="20"/>
                                        </p:tgtEl>
                                        <p:attrNameLst>
                                          <p:attrName>ppt_x</p:attrName>
                                        </p:attrNameLst>
                                      </p:cBhvr>
                                      <p:tavLst>
                                        <p:tav tm="0">
                                          <p:val>
                                            <p:strVal val="#ppt_x"/>
                                          </p:val>
                                        </p:tav>
                                        <p:tav tm="100000">
                                          <p:val>
                                            <p:strVal val="#ppt_x"/>
                                          </p:val>
                                        </p:tav>
                                      </p:tavLst>
                                    </p:anim>
                                    <p:anim calcmode="lin" valueType="num">
                                      <p:cBhvr>
                                        <p:cTn id="26" dur="75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par>
                                <p:cTn id="31" presetID="47"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47"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750"/>
                                        <p:tgtEl>
                                          <p:spTgt spid="32"/>
                                        </p:tgtEl>
                                      </p:cBhvr>
                                    </p:animEffect>
                                    <p:anim calcmode="lin" valueType="num">
                                      <p:cBhvr>
                                        <p:cTn id="47" dur="750" fill="hold"/>
                                        <p:tgtEl>
                                          <p:spTgt spid="32"/>
                                        </p:tgtEl>
                                        <p:attrNameLst>
                                          <p:attrName>ppt_x</p:attrName>
                                        </p:attrNameLst>
                                      </p:cBhvr>
                                      <p:tavLst>
                                        <p:tav tm="0">
                                          <p:val>
                                            <p:strVal val="#ppt_x"/>
                                          </p:val>
                                        </p:tav>
                                        <p:tav tm="100000">
                                          <p:val>
                                            <p:strVal val="#ppt_x"/>
                                          </p:val>
                                        </p:tav>
                                      </p:tavLst>
                                    </p:anim>
                                    <p:anim calcmode="lin" valueType="num">
                                      <p:cBhvr>
                                        <p:cTn id="48" dur="750" fill="hold"/>
                                        <p:tgtEl>
                                          <p:spTgt spid="32"/>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25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750"/>
                                        <p:tgtEl>
                                          <p:spTgt spid="28"/>
                                        </p:tgtEl>
                                      </p:cBhvr>
                                    </p:animEffect>
                                    <p:anim calcmode="lin" valueType="num">
                                      <p:cBhvr>
                                        <p:cTn id="52" dur="750" fill="hold"/>
                                        <p:tgtEl>
                                          <p:spTgt spid="28"/>
                                        </p:tgtEl>
                                        <p:attrNameLst>
                                          <p:attrName>ppt_x</p:attrName>
                                        </p:attrNameLst>
                                      </p:cBhvr>
                                      <p:tavLst>
                                        <p:tav tm="0">
                                          <p:val>
                                            <p:strVal val="#ppt_x"/>
                                          </p:val>
                                        </p:tav>
                                        <p:tav tm="100000">
                                          <p:val>
                                            <p:strVal val="#ppt_x"/>
                                          </p:val>
                                        </p:tav>
                                      </p:tavLst>
                                    </p:anim>
                                    <p:anim calcmode="lin" valueType="num">
                                      <p:cBhvr>
                                        <p:cTn id="53" dur="750" fill="hold"/>
                                        <p:tgtEl>
                                          <p:spTgt spid="28"/>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25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childTnLst>
                          </p:cTn>
                        </p:par>
                        <p:par>
                          <p:cTn id="61" fill="hold">
                            <p:stCondLst>
                              <p:cond delay="5250"/>
                            </p:stCondLst>
                            <p:childTnLst>
                              <p:par>
                                <p:cTn id="62" presetID="22" presetClass="entr" presetSubtype="2"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right)">
                                      <p:cBhvr>
                                        <p:cTn id="64" dur="500"/>
                                        <p:tgtEl>
                                          <p:spTgt spid="3"/>
                                        </p:tgtEl>
                                      </p:cBhvr>
                                    </p:animEffect>
                                  </p:childTnLst>
                                </p:cTn>
                              </p:par>
                            </p:childTnLst>
                          </p:cTn>
                        </p:par>
                        <p:par>
                          <p:cTn id="65" fill="hold">
                            <p:stCondLst>
                              <p:cond delay="5750"/>
                            </p:stCondLst>
                            <p:childTnLst>
                              <p:par>
                                <p:cTn id="66" presetID="47" presetClass="entr" presetSubtype="0"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750"/>
                                        <p:tgtEl>
                                          <p:spTgt spid="43"/>
                                        </p:tgtEl>
                                      </p:cBhvr>
                                    </p:animEffect>
                                    <p:anim calcmode="lin" valueType="num">
                                      <p:cBhvr>
                                        <p:cTn id="69" dur="750" fill="hold"/>
                                        <p:tgtEl>
                                          <p:spTgt spid="43"/>
                                        </p:tgtEl>
                                        <p:attrNameLst>
                                          <p:attrName>ppt_x</p:attrName>
                                        </p:attrNameLst>
                                      </p:cBhvr>
                                      <p:tavLst>
                                        <p:tav tm="0">
                                          <p:val>
                                            <p:strVal val="#ppt_x"/>
                                          </p:val>
                                        </p:tav>
                                        <p:tav tm="100000">
                                          <p:val>
                                            <p:strVal val="#ppt_x"/>
                                          </p:val>
                                        </p:tav>
                                      </p:tavLst>
                                    </p:anim>
                                    <p:anim calcmode="lin" valueType="num">
                                      <p:cBhvr>
                                        <p:cTn id="70" dur="75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12" presetClass="entr" presetSubtype="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500"/>
                                        <p:tgtEl>
                                          <p:spTgt spid="36"/>
                                        </p:tgtEl>
                                        <p:attrNameLst>
                                          <p:attrName>ppt_x</p:attrName>
                                        </p:attrNameLst>
                                      </p:cBhvr>
                                      <p:tavLst>
                                        <p:tav tm="0">
                                          <p:val>
                                            <p:strVal val="#ppt_x-#ppt_w*1.125000"/>
                                          </p:val>
                                        </p:tav>
                                        <p:tav tm="100000">
                                          <p:val>
                                            <p:strVal val="#ppt_x"/>
                                          </p:val>
                                        </p:tav>
                                      </p:tavLst>
                                    </p:anim>
                                    <p:animEffect transition="in" filter="wipe(right)">
                                      <p:cBhvr>
                                        <p:cTn id="75" dur="500"/>
                                        <p:tgtEl>
                                          <p:spTgt spid="36"/>
                                        </p:tgtEl>
                                      </p:cBhvr>
                                    </p:animEffect>
                                  </p:childTnLst>
                                </p:cTn>
                              </p:par>
                              <p:par>
                                <p:cTn id="76" presetID="12" presetClass="entr" presetSubtype="1"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500"/>
                                        <p:tgtEl>
                                          <p:spTgt spid="37"/>
                                        </p:tgtEl>
                                        <p:attrNameLst>
                                          <p:attrName>ppt_y</p:attrName>
                                        </p:attrNameLst>
                                      </p:cBhvr>
                                      <p:tavLst>
                                        <p:tav tm="0">
                                          <p:val>
                                            <p:strVal val="#ppt_y-#ppt_h*1.125000"/>
                                          </p:val>
                                        </p:tav>
                                        <p:tav tm="100000">
                                          <p:val>
                                            <p:strVal val="#ppt_y"/>
                                          </p:val>
                                        </p:tav>
                                      </p:tavLst>
                                    </p:anim>
                                    <p:animEffect transition="in" filter="wipe(down)">
                                      <p:cBhvr>
                                        <p:cTn id="79" dur="500"/>
                                        <p:tgtEl>
                                          <p:spTgt spid="37"/>
                                        </p:tgtEl>
                                      </p:cBhvr>
                                    </p:animEffect>
                                  </p:childTnLst>
                                </p:cTn>
                              </p:par>
                              <p:par>
                                <p:cTn id="80" presetID="12" presetClass="entr" presetSubtype="2"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500"/>
                                        <p:tgtEl>
                                          <p:spTgt spid="38"/>
                                        </p:tgtEl>
                                        <p:attrNameLst>
                                          <p:attrName>ppt_x</p:attrName>
                                        </p:attrNameLst>
                                      </p:cBhvr>
                                      <p:tavLst>
                                        <p:tav tm="0">
                                          <p:val>
                                            <p:strVal val="#ppt_x+#ppt_w*1.125000"/>
                                          </p:val>
                                        </p:tav>
                                        <p:tav tm="100000">
                                          <p:val>
                                            <p:strVal val="#ppt_x"/>
                                          </p:val>
                                        </p:tav>
                                      </p:tavLst>
                                    </p:anim>
                                    <p:animEffect transition="in" filter="wipe(left)">
                                      <p:cBhvr>
                                        <p:cTn id="83" dur="500"/>
                                        <p:tgtEl>
                                          <p:spTgt spid="38"/>
                                        </p:tgtEl>
                                      </p:cBhvr>
                                    </p:animEffect>
                                  </p:childTnLst>
                                </p:cTn>
                              </p:par>
                              <p:par>
                                <p:cTn id="84" presetID="12" presetClass="entr" presetSubtype="1"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500"/>
                                        <p:tgtEl>
                                          <p:spTgt spid="39"/>
                                        </p:tgtEl>
                                        <p:attrNameLst>
                                          <p:attrName>ppt_y</p:attrName>
                                        </p:attrNameLst>
                                      </p:cBhvr>
                                      <p:tavLst>
                                        <p:tav tm="0">
                                          <p:val>
                                            <p:strVal val="#ppt_y-#ppt_h*1.125000"/>
                                          </p:val>
                                        </p:tav>
                                        <p:tav tm="100000">
                                          <p:val>
                                            <p:strVal val="#ppt_y"/>
                                          </p:val>
                                        </p:tav>
                                      </p:tavLst>
                                    </p:anim>
                                    <p:animEffect transition="in" filter="wipe(down)">
                                      <p:cBhvr>
                                        <p:cTn id="87" dur="500"/>
                                        <p:tgtEl>
                                          <p:spTgt spid="39"/>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additive="base">
                                        <p:cTn id="90" dur="500"/>
                                        <p:tgtEl>
                                          <p:spTgt spid="41"/>
                                        </p:tgtEl>
                                        <p:attrNameLst>
                                          <p:attrName>ppt_x</p:attrName>
                                        </p:attrNameLst>
                                      </p:cBhvr>
                                      <p:tavLst>
                                        <p:tav tm="0">
                                          <p:val>
                                            <p:strVal val="#ppt_x-#ppt_w*1.125000"/>
                                          </p:val>
                                        </p:tav>
                                        <p:tav tm="100000">
                                          <p:val>
                                            <p:strVal val="#ppt_x"/>
                                          </p:val>
                                        </p:tav>
                                      </p:tavLst>
                                    </p:anim>
                                    <p:animEffect transition="in" filter="wipe(right)">
                                      <p:cBhvr>
                                        <p:cTn id="91" dur="500"/>
                                        <p:tgtEl>
                                          <p:spTgt spid="41"/>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additive="base">
                                        <p:cTn id="94" dur="500"/>
                                        <p:tgtEl>
                                          <p:spTgt spid="40"/>
                                        </p:tgtEl>
                                        <p:attrNameLst>
                                          <p:attrName>ppt_y</p:attrName>
                                        </p:attrNameLst>
                                      </p:cBhvr>
                                      <p:tavLst>
                                        <p:tav tm="0">
                                          <p:val>
                                            <p:strVal val="#ppt_y-#ppt_h*1.125000"/>
                                          </p:val>
                                        </p:tav>
                                        <p:tav tm="100000">
                                          <p:val>
                                            <p:strVal val="#ppt_y"/>
                                          </p:val>
                                        </p:tav>
                                      </p:tavLst>
                                    </p:anim>
                                    <p:animEffect transition="in" filter="wipe(down)">
                                      <p:cBhvr>
                                        <p:cTn id="95" dur="500"/>
                                        <p:tgtEl>
                                          <p:spTgt spid="40"/>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500"/>
                                        <p:tgtEl>
                                          <p:spTgt spid="42"/>
                                        </p:tgtEl>
                                        <p:attrNameLst>
                                          <p:attrName>ppt_x</p:attrName>
                                        </p:attrNameLst>
                                      </p:cBhvr>
                                      <p:tavLst>
                                        <p:tav tm="0">
                                          <p:val>
                                            <p:strVal val="#ppt_x+#ppt_w*1.125000"/>
                                          </p:val>
                                        </p:tav>
                                        <p:tav tm="100000">
                                          <p:val>
                                            <p:strVal val="#ppt_x"/>
                                          </p:val>
                                        </p:tav>
                                      </p:tavLst>
                                    </p:anim>
                                    <p:animEffect transition="in" filter="wipe(left)">
                                      <p:cBhvr>
                                        <p:cTn id="9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36" grpId="0" animBg="1"/>
      <p:bldP spid="37" grpId="0" animBg="1"/>
      <p:bldP spid="38" grpId="0" animBg="1"/>
      <p:bldP spid="39" grpId="0" animBg="1"/>
      <p:bldP spid="40" grpId="0" animBg="1"/>
      <p:bldP spid="41"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rot="18860756">
            <a:off x="374885" y="2551268"/>
            <a:ext cx="316112" cy="230832"/>
          </a:xfrm>
          <a:prstGeom prst="rect">
            <a:avLst/>
          </a:prstGeom>
        </p:spPr>
        <p:txBody>
          <a:bodyPr wrap="none">
            <a:spAutoFit/>
          </a:bodyPr>
          <a:lstStyle/>
          <a:p>
            <a:pPr algn="ctr"/>
            <a:r>
              <a:rPr lang="id-ID" sz="900" b="1" dirty="0">
                <a:solidFill>
                  <a:schemeClr val="bg1"/>
                </a:solidFill>
                <a:latin typeface="+mj-lt"/>
              </a:rPr>
              <a:t>01</a:t>
            </a:r>
          </a:p>
        </p:txBody>
      </p:sp>
      <p:sp>
        <p:nvSpPr>
          <p:cNvPr id="45" name="Rectangle 44"/>
          <p:cNvSpPr/>
          <p:nvPr/>
        </p:nvSpPr>
        <p:spPr>
          <a:xfrm rot="18860756">
            <a:off x="401484" y="3049759"/>
            <a:ext cx="340329" cy="230832"/>
          </a:xfrm>
          <a:prstGeom prst="rect">
            <a:avLst/>
          </a:prstGeom>
        </p:spPr>
        <p:txBody>
          <a:bodyPr wrap="square">
            <a:spAutoFit/>
          </a:bodyPr>
          <a:lstStyle/>
          <a:p>
            <a:pPr algn="ctr"/>
            <a:r>
              <a:rPr lang="id-ID" sz="900" b="1" dirty="0" smtClean="0">
                <a:solidFill>
                  <a:schemeClr val="bg1"/>
                </a:solidFill>
                <a:latin typeface="+mj-lt"/>
              </a:rPr>
              <a:t>0</a:t>
            </a:r>
            <a:endParaRPr lang="id-ID" sz="900" b="1" dirty="0">
              <a:solidFill>
                <a:schemeClr val="bg1"/>
              </a:solidFill>
              <a:latin typeface="+mj-lt"/>
            </a:endParaRPr>
          </a:p>
        </p:txBody>
      </p:sp>
      <p:sp>
        <p:nvSpPr>
          <p:cNvPr id="46" name="Rectangle 45"/>
          <p:cNvSpPr/>
          <p:nvPr/>
        </p:nvSpPr>
        <p:spPr>
          <a:xfrm rot="18860756">
            <a:off x="365248" y="3623849"/>
            <a:ext cx="316112" cy="230832"/>
          </a:xfrm>
          <a:prstGeom prst="rect">
            <a:avLst/>
          </a:prstGeom>
        </p:spPr>
        <p:txBody>
          <a:bodyPr wrap="none">
            <a:spAutoFit/>
          </a:bodyPr>
          <a:lstStyle/>
          <a:p>
            <a:pPr algn="ctr"/>
            <a:r>
              <a:rPr lang="id-ID" sz="900" b="1" dirty="0">
                <a:solidFill>
                  <a:schemeClr val="bg1"/>
                </a:solidFill>
                <a:latin typeface="+mj-lt"/>
              </a:rPr>
              <a:t>03</a:t>
            </a:r>
          </a:p>
        </p:txBody>
      </p:sp>
      <p:sp>
        <p:nvSpPr>
          <p:cNvPr id="47" name="Rectangle 46"/>
          <p:cNvSpPr/>
          <p:nvPr/>
        </p:nvSpPr>
        <p:spPr>
          <a:xfrm rot="18860756">
            <a:off x="381624" y="4098052"/>
            <a:ext cx="408258" cy="230832"/>
          </a:xfrm>
          <a:prstGeom prst="rect">
            <a:avLst/>
          </a:prstGeom>
        </p:spPr>
        <p:txBody>
          <a:bodyPr wrap="square">
            <a:spAutoFit/>
          </a:bodyPr>
          <a:lstStyle/>
          <a:p>
            <a:pPr algn="ctr"/>
            <a:r>
              <a:rPr lang="id-ID" sz="900" b="1" dirty="0">
                <a:solidFill>
                  <a:schemeClr val="bg1"/>
                </a:solidFill>
                <a:latin typeface="+mj-lt"/>
              </a:rPr>
              <a:t>04</a:t>
            </a:r>
          </a:p>
        </p:txBody>
      </p:sp>
      <p:sp>
        <p:nvSpPr>
          <p:cNvPr id="49" name="Rectangle 48"/>
          <p:cNvSpPr/>
          <p:nvPr/>
        </p:nvSpPr>
        <p:spPr>
          <a:xfrm>
            <a:off x="936991" y="3354275"/>
            <a:ext cx="660758" cy="276999"/>
          </a:xfrm>
          <a:prstGeom prst="rect">
            <a:avLst/>
          </a:prstGeom>
        </p:spPr>
        <p:txBody>
          <a:bodyPr wrap="none">
            <a:spAutoFit/>
          </a:bodyPr>
          <a:lstStyle/>
          <a:p>
            <a:r>
              <a:rPr lang="tr-TR" sz="1200" b="1" dirty="0" smtClean="0">
                <a:solidFill>
                  <a:schemeClr val="bg1"/>
                </a:solidFill>
                <a:latin typeface="+mj-lt"/>
              </a:rPr>
              <a:t>Denge</a:t>
            </a:r>
            <a:endParaRPr lang="id-ID" sz="1200" b="1" dirty="0">
              <a:solidFill>
                <a:schemeClr val="bg1"/>
              </a:solidFill>
              <a:latin typeface="+mj-lt"/>
            </a:endParaRPr>
          </a:p>
        </p:txBody>
      </p:sp>
      <p:sp>
        <p:nvSpPr>
          <p:cNvPr id="50" name="Rectangle 49"/>
          <p:cNvSpPr/>
          <p:nvPr/>
        </p:nvSpPr>
        <p:spPr>
          <a:xfrm>
            <a:off x="936991" y="3893086"/>
            <a:ext cx="886781" cy="276999"/>
          </a:xfrm>
          <a:prstGeom prst="rect">
            <a:avLst/>
          </a:prstGeom>
        </p:spPr>
        <p:txBody>
          <a:bodyPr wrap="none">
            <a:spAutoFit/>
          </a:bodyPr>
          <a:lstStyle/>
          <a:p>
            <a:r>
              <a:rPr lang="tr-TR" sz="1200" b="1" dirty="0" smtClean="0">
                <a:solidFill>
                  <a:schemeClr val="bg1"/>
                </a:solidFill>
                <a:latin typeface="+mj-lt"/>
              </a:rPr>
              <a:t>Süreklilik</a:t>
            </a:r>
            <a:endParaRPr lang="id-ID" sz="1200" b="1" dirty="0">
              <a:solidFill>
                <a:schemeClr val="bg1"/>
              </a:solidFill>
              <a:latin typeface="+mj-lt"/>
            </a:endParaRPr>
          </a:p>
        </p:txBody>
      </p:sp>
      <p:sp>
        <p:nvSpPr>
          <p:cNvPr id="51" name="Rectangle 50"/>
          <p:cNvSpPr/>
          <p:nvPr/>
        </p:nvSpPr>
        <p:spPr>
          <a:xfrm>
            <a:off x="936990" y="4419004"/>
            <a:ext cx="971741" cy="276999"/>
          </a:xfrm>
          <a:prstGeom prst="rect">
            <a:avLst/>
          </a:prstGeom>
        </p:spPr>
        <p:txBody>
          <a:bodyPr wrap="none">
            <a:spAutoFit/>
          </a:bodyPr>
          <a:lstStyle/>
          <a:p>
            <a:r>
              <a:rPr lang="tr-TR" sz="1200" b="1" dirty="0" smtClean="0">
                <a:solidFill>
                  <a:schemeClr val="bg1"/>
                </a:solidFill>
                <a:latin typeface="+mj-lt"/>
              </a:rPr>
              <a:t>Kararsızlık</a:t>
            </a:r>
            <a:endParaRPr lang="id-ID" sz="1200" b="1" dirty="0">
              <a:solidFill>
                <a:schemeClr val="bg1"/>
              </a:solidFill>
              <a:latin typeface="+mj-lt"/>
            </a:endParaRPr>
          </a:p>
        </p:txBody>
      </p:sp>
      <p:sp>
        <p:nvSpPr>
          <p:cNvPr id="52" name="Rectangle 51"/>
          <p:cNvSpPr/>
          <p:nvPr/>
        </p:nvSpPr>
        <p:spPr>
          <a:xfrm rot="18860756">
            <a:off x="328907" y="4667610"/>
            <a:ext cx="386099" cy="230832"/>
          </a:xfrm>
          <a:prstGeom prst="rect">
            <a:avLst/>
          </a:prstGeom>
        </p:spPr>
        <p:txBody>
          <a:bodyPr wrap="square">
            <a:spAutoFit/>
          </a:bodyPr>
          <a:lstStyle/>
          <a:p>
            <a:pPr algn="ctr"/>
            <a:r>
              <a:rPr lang="id-ID" sz="900" b="1" dirty="0">
                <a:solidFill>
                  <a:schemeClr val="bg1"/>
                </a:solidFill>
                <a:latin typeface="+mj-lt"/>
              </a:rPr>
              <a:t>05</a:t>
            </a:r>
          </a:p>
        </p:txBody>
      </p:sp>
      <p:sp>
        <p:nvSpPr>
          <p:cNvPr id="53" name="Rectangle 52"/>
          <p:cNvSpPr/>
          <p:nvPr/>
        </p:nvSpPr>
        <p:spPr>
          <a:xfrm>
            <a:off x="936990" y="4917655"/>
            <a:ext cx="862737" cy="276999"/>
          </a:xfrm>
          <a:prstGeom prst="rect">
            <a:avLst/>
          </a:prstGeom>
        </p:spPr>
        <p:txBody>
          <a:bodyPr wrap="none">
            <a:spAutoFit/>
          </a:bodyPr>
          <a:lstStyle/>
          <a:p>
            <a:r>
              <a:rPr lang="tr-TR" sz="1200" b="1" dirty="0" smtClean="0">
                <a:solidFill>
                  <a:schemeClr val="bg1"/>
                </a:solidFill>
                <a:latin typeface="+mj-lt"/>
              </a:rPr>
              <a:t>Erteleme</a:t>
            </a:r>
            <a:endParaRPr lang="id-ID" sz="1200" b="1" dirty="0">
              <a:solidFill>
                <a:schemeClr val="bg1"/>
              </a:solidFill>
              <a:latin typeface="+mj-lt"/>
            </a:endParaRPr>
          </a:p>
        </p:txBody>
      </p:sp>
      <p:sp>
        <p:nvSpPr>
          <p:cNvPr id="64" name="Title 1"/>
          <p:cNvSpPr txBox="1">
            <a:spLocks/>
          </p:cNvSpPr>
          <p:nvPr/>
        </p:nvSpPr>
        <p:spPr>
          <a:xfrm>
            <a:off x="0" y="0"/>
            <a:ext cx="9144000" cy="910221"/>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a:lnSpc>
                <a:spcPct val="107000"/>
              </a:lnSpc>
              <a:spcBef>
                <a:spcPts val="2250"/>
              </a:spcBef>
              <a:spcAft>
                <a:spcPts val="2250"/>
              </a:spcAft>
            </a:pPr>
            <a:r>
              <a:rPr lang="tr-TR" sz="4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BİLİŞİM TEKNOLOJİLERİ ALANI</a:t>
            </a:r>
            <a:endParaRPr lang="tr-TR"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Dikdörtgen 62"/>
          <p:cNvSpPr/>
          <p:nvPr/>
        </p:nvSpPr>
        <p:spPr>
          <a:xfrm>
            <a:off x="0" y="3720637"/>
            <a:ext cx="9144000" cy="2990499"/>
          </a:xfrm>
          <a:prstGeom prst="rect">
            <a:avLst/>
          </a:prstGeom>
        </p:spPr>
        <p:txBody>
          <a:bodyPr wrap="square">
            <a:spAutoFit/>
          </a:bodyPr>
          <a:lstStyle/>
          <a:p>
            <a:pPr indent="450215" algn="just">
              <a:lnSpc>
                <a:spcPct val="107000"/>
              </a:lnSpc>
              <a:spcAft>
                <a:spcPts val="0"/>
              </a:spcAft>
            </a:pPr>
            <a:r>
              <a:rPr lang="tr-TR" sz="1600" b="1" dirty="0">
                <a:latin typeface="Calibri" panose="020F0502020204030204" pitchFamily="34" charset="0"/>
                <a:ea typeface="Calibri" panose="020F0502020204030204" pitchFamily="34" charset="0"/>
                <a:cs typeface="Times New Roman" panose="02020603050405020304" pitchFamily="18" charset="0"/>
              </a:rPr>
              <a:t>Bilişim teknolojileri</a:t>
            </a:r>
            <a:r>
              <a:rPr lang="tr-TR" sz="1600" dirty="0">
                <a:latin typeface="Calibri" panose="020F0502020204030204" pitchFamily="34" charset="0"/>
                <a:ea typeface="Calibri" panose="020F0502020204030204" pitchFamily="34" charset="0"/>
                <a:cs typeface="Calibri" panose="020F0502020204030204" pitchFamily="34" charset="0"/>
              </a:rPr>
              <a:t> son yıllarda baş döndürücü bir hızla gelişerek tüm dünyada yaygın hâle gelmiştir. Bu gelişim hayatı bir yandan kolaylaştırmış, diğer yandan da veri güvenliği ve kişisel güvenliğin korunması sorunlarını ortaya çıkarmıştır. Gelişen teknoloji ile üretilen yazılımların, teknolojilerin ve sağlanan hizmetlerin herkes tarafından kullanılabilmesi için özellikle hızla küreselleşmiş olan bu sektörde rekabet büyük yoğunluk kazanmakta ve sektörün korunması ve rekabet gücünün geliştirilmesi için özel politikalar uygulamaktadır.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tr-TR" sz="1600" dirty="0">
                <a:latin typeface="Calibri" panose="020F0502020204030204" pitchFamily="34" charset="0"/>
                <a:ea typeface="Times New Roman" panose="02020603050405020304" pitchFamily="18" charset="0"/>
                <a:cs typeface="Calibri" panose="020F0502020204030204" pitchFamily="34" charset="0"/>
              </a:rPr>
              <a:t>2020-2021 Eğitim öğretim yılından itibaren geçerli olacak olan yeni çerçeve eğitim programına göre Bilişim Teknolojileri Alanı alt alan dallarımız şu şekilde belirlenmiştir.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tr-TR" sz="1600" b="1" dirty="0">
                <a:latin typeface="Calibri" panose="020F0502020204030204" pitchFamily="34" charset="0"/>
                <a:ea typeface="Times New Roman" panose="02020603050405020304" pitchFamily="18" charset="0"/>
                <a:cs typeface="Calibri" panose="020F0502020204030204" pitchFamily="34" charset="0"/>
              </a:rPr>
              <a:t>1. Yazılım Geliştirme Dalı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tr-TR" sz="1600" b="1" dirty="0">
                <a:latin typeface="Calibri" panose="020F0502020204030204" pitchFamily="34" charset="0"/>
                <a:ea typeface="Times New Roman" panose="02020603050405020304" pitchFamily="18" charset="0"/>
                <a:cs typeface="Calibri" panose="020F0502020204030204" pitchFamily="34" charset="0"/>
              </a:rPr>
              <a:t>2. Ağ İşletmenliği ve Siber Güvenlik dalı</a:t>
            </a:r>
            <a:r>
              <a:rPr lang="tr-TR" sz="1600" dirty="0">
                <a:latin typeface="Calibri" panose="020F0502020204030204" pitchFamily="34" charset="0"/>
                <a:ea typeface="Times New Roman" panose="02020603050405020304" pitchFamily="18" charset="0"/>
                <a:cs typeface="Calibri" panose="020F0502020204030204" pitchFamily="34" charset="0"/>
              </a:rPr>
              <a:t> olarak yer almaktadır.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750"/>
              </a:spcAft>
            </a:pPr>
            <a:r>
              <a:rPr lang="tr-TR" sz="1600" dirty="0">
                <a:latin typeface="Calibri" panose="020F0502020204030204" pitchFamily="34" charset="0"/>
                <a:ea typeface="Times New Roman" panose="02020603050405020304" pitchFamily="18" charset="0"/>
                <a:cs typeface="Calibri" panose="020F0502020204030204" pitchFamily="34" charset="0"/>
              </a:rPr>
              <a:t>Bu doğrultuda Bilişim Teknolojileri alanı ve alan altında yer alan mesleklerde ulusal ve uluslararası düzeyde standartlara uygun örgün öğretim programı hazırlanmıştır.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5" name="Resim 64"/>
          <p:cNvPicPr>
            <a:picLocks noChangeAspect="1"/>
          </p:cNvPicPr>
          <p:nvPr/>
        </p:nvPicPr>
        <p:blipFill>
          <a:blip r:embed="rId2"/>
          <a:stretch>
            <a:fillRect/>
          </a:stretch>
        </p:blipFill>
        <p:spPr>
          <a:xfrm>
            <a:off x="0" y="964064"/>
            <a:ext cx="9144000" cy="2702730"/>
          </a:xfrm>
          <a:prstGeom prst="rect">
            <a:avLst/>
          </a:prstGeom>
        </p:spPr>
      </p:pic>
    </p:spTree>
    <p:extLst>
      <p:ext uri="{BB962C8B-B14F-4D97-AF65-F5344CB8AC3E}">
        <p14:creationId xmlns:p14="http://schemas.microsoft.com/office/powerpoint/2010/main" val="140774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9" grpId="0"/>
      <p:bldP spid="50" grpId="0"/>
      <p:bldP spid="51" grpId="0"/>
      <p:bldP spid="52"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0" y="0"/>
            <a:ext cx="9144000" cy="910221"/>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a:lnSpc>
                <a:spcPct val="107000"/>
              </a:lnSpc>
              <a:spcAft>
                <a:spcPts val="0"/>
              </a:spcAft>
            </a:pPr>
            <a:r>
              <a:rPr lang="tr-TR" sz="4400" b="1" dirty="0">
                <a:latin typeface="Calibri" panose="020F0502020204030204" pitchFamily="34" charset="0"/>
                <a:ea typeface="Calibri" panose="020F0502020204030204" pitchFamily="34" charset="0"/>
                <a:cs typeface="Calibri" panose="020F0502020204030204" pitchFamily="34" charset="0"/>
              </a:rPr>
              <a:t>EĞİTİM VE KARİYER İMKÂNLARI</a:t>
            </a:r>
            <a:r>
              <a:rPr lang="tr-TR" sz="4400" dirty="0">
                <a:latin typeface="Calibri" panose="020F0502020204030204" pitchFamily="34" charset="0"/>
                <a:ea typeface="Calibri" panose="020F0502020204030204" pitchFamily="34" charset="0"/>
                <a:cs typeface="Calibri" panose="020F0502020204030204" pitchFamily="34" charset="0"/>
              </a:rPr>
              <a:t> </a:t>
            </a:r>
            <a:endParaRPr lang="tr-TR"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ikdörtgen 1"/>
          <p:cNvSpPr/>
          <p:nvPr/>
        </p:nvSpPr>
        <p:spPr>
          <a:xfrm>
            <a:off x="0" y="910221"/>
            <a:ext cx="9144000" cy="4867486"/>
          </a:xfrm>
          <a:prstGeom prst="rect">
            <a:avLst/>
          </a:prstGeom>
        </p:spPr>
        <p:txBody>
          <a:bodyPr wrap="square">
            <a:spAutoFit/>
          </a:bodyPr>
          <a:lstStyle/>
          <a:p>
            <a:pPr algn="just">
              <a:lnSpc>
                <a:spcPct val="107000"/>
              </a:lnSpc>
              <a:spcAft>
                <a:spcPts val="0"/>
              </a:spcAft>
            </a:pPr>
            <a:r>
              <a:rPr lang="tr-TR" sz="2000" dirty="0">
                <a:latin typeface="Calibri" panose="020F0502020204030204" pitchFamily="34" charset="0"/>
                <a:ea typeface="Calibri" panose="020F0502020204030204" pitchFamily="34" charset="0"/>
                <a:cs typeface="Calibri" panose="020F0502020204030204" pitchFamily="34" charset="0"/>
              </a:rPr>
              <a:t>Meslek lisesinden sonra "Yükseköğretim Kurumları Sınavı’nda (YKS) başarılı olanlar, lisans programlarına ya da meslek yüksekokullarının ilgili bölümlerine devam edebilirler. Mezun olan öğrencilerin ek puanları ile yerleşebilecekleri ön lisans programları da mevcuttur.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2000" dirty="0">
                <a:latin typeface="Calibri" panose="020F0502020204030204" pitchFamily="34" charset="0"/>
                <a:ea typeface="Calibri" panose="020F0502020204030204" pitchFamily="34" charset="0"/>
                <a:cs typeface="Calibri" panose="020F0502020204030204" pitchFamily="34" charset="0"/>
              </a:rPr>
              <a:t>Ağ işletmenleri, bilgisayar satış ve teknik destek firmaları, bankalar, sigorta şirketleri, ticari kuruluşlar, internet servis sağlayıcıları, internet yayıncılık şirketleri, radyo televizyon şirketleri, araştırma şirketleri, borsalar, ulaştırma, lojistik firmaları ve hizmet sektöründe yer alan kamu kuruluşlarında geniş iş imkânlarına sahiptir.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2000" dirty="0">
                <a:latin typeface="Calibri" panose="020F0502020204030204" pitchFamily="34" charset="0"/>
                <a:ea typeface="Calibri" panose="020F0502020204030204" pitchFamily="34" charset="0"/>
                <a:cs typeface="Calibri" panose="020F0502020204030204" pitchFamily="34" charset="0"/>
              </a:rPr>
              <a:t>Web programcıları ve veri tabanı programcıları, kamu kuruluşları, bankalar ile özel sektöre ait iş yerleri, internet üzerinden ticaret (e – ticaret) yapan firmalarda çalışabilirler.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2000" dirty="0">
                <a:latin typeface="Calibri" panose="020F0502020204030204" pitchFamily="34" charset="0"/>
                <a:ea typeface="Calibri" panose="020F0502020204030204" pitchFamily="34" charset="0"/>
                <a:cs typeface="Calibri" panose="020F0502020204030204" pitchFamily="34" charset="0"/>
              </a:rPr>
              <a:t>Bilgisayar teknik servisi, bilgisayar toplama ve satış işlemi yapan firmalarda, bünyesinde bilgisayar bulunduran iş yerlerinde, şirketlerde ve özel sektöre ait firmalarda çalışabilirler.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000" b="1" dirty="0">
                <a:latin typeface="Calibri" panose="020F0502020204030204" pitchFamily="34" charset="0"/>
                <a:ea typeface="Times New Roman" panose="02020603050405020304" pitchFamily="18" charset="0"/>
                <a:cs typeface="Calibri" panose="020F0502020204030204" pitchFamily="34"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5838895" y="5574585"/>
            <a:ext cx="3191685" cy="1283415"/>
          </a:xfrm>
          <a:prstGeom prst="rect">
            <a:avLst/>
          </a:prstGeom>
        </p:spPr>
      </p:pic>
    </p:spTree>
    <p:extLst>
      <p:ext uri="{BB962C8B-B14F-4D97-AF65-F5344CB8AC3E}">
        <p14:creationId xmlns:p14="http://schemas.microsoft.com/office/powerpoint/2010/main" val="256135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0" y="0"/>
            <a:ext cx="9144000" cy="910221"/>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a:r>
              <a:rPr lang="tr-TR" sz="4400" b="1" dirty="0"/>
              <a:t>ÇOCUK GELİŞİMİ VE EĞİTİMİ ALANI</a:t>
            </a:r>
            <a:endParaRPr lang="tr-TR" sz="4400" dirty="0"/>
          </a:p>
        </p:txBody>
      </p:sp>
      <p:sp>
        <p:nvSpPr>
          <p:cNvPr id="2" name="Dikdörtgen 1"/>
          <p:cNvSpPr/>
          <p:nvPr/>
        </p:nvSpPr>
        <p:spPr>
          <a:xfrm>
            <a:off x="0" y="1041750"/>
            <a:ext cx="9144000" cy="407035"/>
          </a:xfrm>
          <a:prstGeom prst="rect">
            <a:avLst/>
          </a:prstGeom>
        </p:spPr>
        <p:txBody>
          <a:bodyPr wrap="square">
            <a:spAutoFit/>
          </a:bodyPr>
          <a:lstStyle/>
          <a:p>
            <a:pPr algn="just">
              <a:lnSpc>
                <a:spcPct val="107000"/>
              </a:lnSpc>
              <a:spcAft>
                <a:spcPts val="0"/>
              </a:spcAft>
            </a:pPr>
            <a:r>
              <a:rPr lang="tr-TR" sz="2000" dirty="0" smtClean="0">
                <a:latin typeface="Calibri" panose="020F0502020204030204" pitchFamily="34" charset="0"/>
                <a:ea typeface="Calibri" panose="020F0502020204030204" pitchFamily="34" charset="0"/>
                <a:cs typeface="Calibri" panose="020F0502020204030204" pitchFamily="34"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87228" y="910220"/>
            <a:ext cx="9056771" cy="2350337"/>
          </a:xfrm>
          <a:prstGeom prst="rect">
            <a:avLst/>
          </a:prstGeom>
        </p:spPr>
      </p:pic>
      <p:sp>
        <p:nvSpPr>
          <p:cNvPr id="5" name="Dikdörtgen 4"/>
          <p:cNvSpPr/>
          <p:nvPr/>
        </p:nvSpPr>
        <p:spPr>
          <a:xfrm>
            <a:off x="87227" y="3260557"/>
            <a:ext cx="9056771" cy="2757871"/>
          </a:xfrm>
          <a:prstGeom prst="rect">
            <a:avLst/>
          </a:prstGeom>
        </p:spPr>
        <p:txBody>
          <a:bodyPr wrap="square">
            <a:spAutoFit/>
          </a:bodyPr>
          <a:lstStyle/>
          <a:p>
            <a:pPr algn="just">
              <a:lnSpc>
                <a:spcPct val="107000"/>
              </a:lnSpc>
              <a:spcAft>
                <a:spcPts val="750"/>
              </a:spcAft>
            </a:pPr>
            <a:r>
              <a:rPr lang="tr-TR" dirty="0">
                <a:latin typeface="Calibri" panose="020F0502020204030204" pitchFamily="34" charset="0"/>
                <a:ea typeface="Times New Roman" panose="02020603050405020304" pitchFamily="18" charset="0"/>
                <a:cs typeface="Calibri" panose="020F0502020204030204" pitchFamily="34" charset="0"/>
              </a:rPr>
              <a:t>Çocuk gelişimi ve eğitimi; erken çocukluk eğitiminin 5 yaş zorunlu eğitim kapsamına alınması, esnek zamanlı ve alternatif erken çocukluk eğitim modellerinin oluşturulması ile nitelikli iş gücü ihtiyacı, sektörde çalışanların alanlarındaki bilgi ve becerilerini yenilemeleri ihtiyacına yönelik hazırlanması amaçlanmıştır.</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tr-TR" b="1" dirty="0">
                <a:latin typeface="Calibri" panose="020F0502020204030204" pitchFamily="34" charset="0"/>
                <a:ea typeface="Times New Roman" panose="02020603050405020304" pitchFamily="18" charset="0"/>
                <a:cs typeface="Calibri" panose="020F0502020204030204" pitchFamily="34" charset="0"/>
              </a:rPr>
              <a:t>Çocuk Gelişimi ve Eğitimi Alanı Çerçeve Öğretim Programı'nda;</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tr-TR" b="1" dirty="0">
                <a:latin typeface="Calibri" panose="020F0502020204030204" pitchFamily="34" charset="0"/>
                <a:ea typeface="Times New Roman" panose="02020603050405020304" pitchFamily="18" charset="0"/>
                <a:cs typeface="Calibri" panose="020F0502020204030204" pitchFamily="34" charset="0"/>
              </a:rPr>
              <a:t>1. Erken Çocukluk ve Özel Eğitim dalı yer almaktadır.</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dirty="0">
                <a:latin typeface="Calibri" panose="020F0502020204030204" pitchFamily="34" charset="0"/>
                <a:ea typeface="Times New Roman" panose="02020603050405020304" pitchFamily="18" charset="0"/>
                <a:cs typeface="Calibri" panose="020F0502020204030204" pitchFamily="34" charset="0"/>
              </a:rPr>
              <a:t>Bu doğrultuda Çocuk Gelişimi ve Eğitimi alanı ve alan altında yer alan mesleklerde ulusal ve uluslararası düzeyde standartlara uygun örgün öğretim programı hazırlanmıştır</a:t>
            </a:r>
            <a:r>
              <a:rPr lang="tr-TR" sz="1000" dirty="0">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177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0" y="0"/>
            <a:ext cx="9144000" cy="910221"/>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a:r>
              <a:rPr lang="tr-TR" sz="4400" b="1" dirty="0">
                <a:latin typeface="Calibri" panose="020F0502020204030204" pitchFamily="34" charset="0"/>
                <a:ea typeface="Calibri" panose="020F0502020204030204" pitchFamily="34" charset="0"/>
                <a:cs typeface="Calibri" panose="020F0502020204030204" pitchFamily="34" charset="0"/>
              </a:rPr>
              <a:t>EĞİTİM VE KARİYER İMKÂNLARI</a:t>
            </a:r>
            <a:endParaRPr lang="tr-TR" sz="4400" dirty="0"/>
          </a:p>
        </p:txBody>
      </p:sp>
      <p:sp>
        <p:nvSpPr>
          <p:cNvPr id="2" name="Dikdörtgen 1"/>
          <p:cNvSpPr/>
          <p:nvPr/>
        </p:nvSpPr>
        <p:spPr>
          <a:xfrm>
            <a:off x="0" y="1041750"/>
            <a:ext cx="9144000" cy="407035"/>
          </a:xfrm>
          <a:prstGeom prst="rect">
            <a:avLst/>
          </a:prstGeom>
        </p:spPr>
        <p:txBody>
          <a:bodyPr wrap="square">
            <a:spAutoFit/>
          </a:bodyPr>
          <a:lstStyle/>
          <a:p>
            <a:pPr algn="just">
              <a:lnSpc>
                <a:spcPct val="107000"/>
              </a:lnSpc>
              <a:spcAft>
                <a:spcPts val="0"/>
              </a:spcAft>
            </a:pPr>
            <a:r>
              <a:rPr lang="tr-TR" sz="2000" dirty="0" smtClean="0">
                <a:latin typeface="Calibri" panose="020F0502020204030204" pitchFamily="34" charset="0"/>
                <a:ea typeface="Calibri" panose="020F0502020204030204" pitchFamily="34" charset="0"/>
                <a:cs typeface="Calibri" panose="020F0502020204030204" pitchFamily="34"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ikdörtgen 2"/>
          <p:cNvSpPr/>
          <p:nvPr/>
        </p:nvSpPr>
        <p:spPr>
          <a:xfrm>
            <a:off x="75062" y="1041750"/>
            <a:ext cx="8993875" cy="4044056"/>
          </a:xfrm>
          <a:prstGeom prst="rect">
            <a:avLst/>
          </a:prstGeom>
        </p:spPr>
        <p:txBody>
          <a:bodyPr wrap="square">
            <a:spAutoFit/>
          </a:bodyPr>
          <a:lstStyle/>
          <a:p>
            <a:pPr indent="449580" algn="just">
              <a:lnSpc>
                <a:spcPct val="107000"/>
              </a:lnSpc>
              <a:spcAft>
                <a:spcPts val="0"/>
              </a:spcAft>
            </a:pPr>
            <a:r>
              <a:rPr lang="tr-TR" sz="2400" dirty="0">
                <a:latin typeface="Calibri" panose="020F0502020204030204" pitchFamily="34" charset="0"/>
                <a:ea typeface="Calibri" panose="020F0502020204030204" pitchFamily="34" charset="0"/>
                <a:cs typeface="Calibri" panose="020F0502020204030204" pitchFamily="34" charset="0"/>
              </a:rPr>
              <a:t>Meslek elemanları, Milli Eğitim Bakanlığına bağlı Anadolu kız meslek ve kız meslek liseleri, ilköğretim okulları ile resmî ve özel kurumların kreş, yuva, anaokulu, ana sınıfı, gibi Erken Çocukluk Eğitim Kurumlarında, Rehabilitasyon Merkezlerinde ve çocuk kulüplerinde çalışabilirler.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tr-TR" sz="2400" dirty="0">
                <a:latin typeface="Calibri" panose="020F0502020204030204" pitchFamily="34" charset="0"/>
                <a:ea typeface="Calibri" panose="020F0502020204030204" pitchFamily="34" charset="0"/>
                <a:cs typeface="Calibri" panose="020F0502020204030204" pitchFamily="34" charset="0"/>
              </a:rPr>
              <a:t>  Meslek lisesinden sonra "Yükseköğretim Kurumları </a:t>
            </a:r>
            <a:r>
              <a:rPr lang="tr-TR" sz="2400" dirty="0" err="1">
                <a:latin typeface="Calibri" panose="020F0502020204030204" pitchFamily="34" charset="0"/>
                <a:ea typeface="Calibri" panose="020F0502020204030204" pitchFamily="34" charset="0"/>
                <a:cs typeface="Calibri" panose="020F0502020204030204" pitchFamily="34" charset="0"/>
              </a:rPr>
              <a:t>Sınavı"nda</a:t>
            </a:r>
            <a:r>
              <a:rPr lang="tr-TR" sz="2400" dirty="0">
                <a:latin typeface="Calibri" panose="020F0502020204030204" pitchFamily="34" charset="0"/>
                <a:ea typeface="Calibri" panose="020F0502020204030204" pitchFamily="34" charset="0"/>
                <a:cs typeface="Calibri" panose="020F0502020204030204" pitchFamily="34" charset="0"/>
              </a:rPr>
              <a:t> (YKS) başarılı olanlar, lisans programlarına ya da meslek yüksekokullarının ilgili bölümlerine devam edebilirler. Mezun olan öğrencilerin ek puanları ile yerleşebilecekleri ön lisans programları da mevcuttur.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Resim 5"/>
          <p:cNvPicPr>
            <a:picLocks noChangeAspect="1"/>
          </p:cNvPicPr>
          <p:nvPr/>
        </p:nvPicPr>
        <p:blipFill>
          <a:blip r:embed="rId2"/>
          <a:stretch>
            <a:fillRect/>
          </a:stretch>
        </p:blipFill>
        <p:spPr>
          <a:xfrm>
            <a:off x="6012762" y="4703999"/>
            <a:ext cx="3056175" cy="1571625"/>
          </a:xfrm>
          <a:prstGeom prst="rect">
            <a:avLst/>
          </a:prstGeom>
        </p:spPr>
      </p:pic>
    </p:spTree>
    <p:extLst>
      <p:ext uri="{BB962C8B-B14F-4D97-AF65-F5344CB8AC3E}">
        <p14:creationId xmlns:p14="http://schemas.microsoft.com/office/powerpoint/2010/main" val="182537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0" y="0"/>
            <a:ext cx="9144000" cy="910221"/>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a:r>
              <a:rPr lang="tr-TR" sz="4400" b="1" dirty="0"/>
              <a:t>GRAFİK VE FOTOĞRAF ALANI</a:t>
            </a:r>
            <a:endParaRPr lang="tr-TR" sz="4400" dirty="0"/>
          </a:p>
        </p:txBody>
      </p:sp>
      <p:sp>
        <p:nvSpPr>
          <p:cNvPr id="2" name="Dikdörtgen 1"/>
          <p:cNvSpPr/>
          <p:nvPr/>
        </p:nvSpPr>
        <p:spPr>
          <a:xfrm>
            <a:off x="0" y="1041750"/>
            <a:ext cx="9144000" cy="407035"/>
          </a:xfrm>
          <a:prstGeom prst="rect">
            <a:avLst/>
          </a:prstGeom>
        </p:spPr>
        <p:txBody>
          <a:bodyPr wrap="square">
            <a:spAutoFit/>
          </a:bodyPr>
          <a:lstStyle/>
          <a:p>
            <a:pPr algn="just">
              <a:lnSpc>
                <a:spcPct val="107000"/>
              </a:lnSpc>
              <a:spcAft>
                <a:spcPts val="0"/>
              </a:spcAft>
            </a:pPr>
            <a:r>
              <a:rPr lang="tr-TR" sz="2000" dirty="0" smtClean="0">
                <a:latin typeface="Calibri" panose="020F0502020204030204" pitchFamily="34" charset="0"/>
                <a:ea typeface="Calibri" panose="020F0502020204030204" pitchFamily="34" charset="0"/>
                <a:cs typeface="Calibri" panose="020F0502020204030204" pitchFamily="34"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0" y="910221"/>
            <a:ext cx="9068937" cy="2298539"/>
          </a:xfrm>
          <a:prstGeom prst="rect">
            <a:avLst/>
          </a:prstGeom>
        </p:spPr>
      </p:pic>
      <p:sp>
        <p:nvSpPr>
          <p:cNvPr id="5" name="Dikdörtgen 4"/>
          <p:cNvSpPr/>
          <p:nvPr/>
        </p:nvSpPr>
        <p:spPr>
          <a:xfrm>
            <a:off x="0" y="3208760"/>
            <a:ext cx="9144000" cy="3081356"/>
          </a:xfrm>
          <a:prstGeom prst="rect">
            <a:avLst/>
          </a:prstGeom>
        </p:spPr>
        <p:txBody>
          <a:bodyPr wrap="square">
            <a:spAutoFit/>
          </a:bodyPr>
          <a:lstStyle/>
          <a:p>
            <a:pPr indent="449580" algn="just">
              <a:lnSpc>
                <a:spcPct val="107000"/>
              </a:lnSpc>
              <a:spcAft>
                <a:spcPts val="750"/>
              </a:spcAft>
            </a:pPr>
            <a:r>
              <a:rPr lang="tr-TR" sz="1600" dirty="0">
                <a:latin typeface="Calibri" panose="020F0502020204030204" pitchFamily="34" charset="0"/>
                <a:ea typeface="Times New Roman" panose="02020603050405020304" pitchFamily="18" charset="0"/>
                <a:cs typeface="Calibri" panose="020F0502020204030204" pitchFamily="34" charset="0"/>
              </a:rPr>
              <a:t>Medya, iletişim, yayıncılık sektörü ulusal düzeyde hızla değişen pazar koşullarının sonucu üretken, hızlı ve sürekli bir rekabet içindedir. Bu nedenle grafik ve fotoğraf alanı, firmaların yakın ilgisini çekmektedir. Grafik ve Fotoğraf alanı çerçeve öğretim programı ile öğrencilere, mesleki temel bilgileri içeren bilgi ve becerileri kazandırmanın yanı sıra çağımızın gereği olan tasarım yapabilme, iletişim kurabilme, değişimlere ve teknolojiye uyum sağlayabilme, sistemleri anlayıp kullanabilme yeterliklerini kazandırmak hedeflenmiştir. Kazandırılan mesleki bilgi ve becerilerle sektörün beklentileri doğrultusunda kaliteli hizmet sunabilen, çevre ve toplum bilincine sahip, kendi iş yerini kurma düşüncelerini faaliyete geçirebilen ve işin her aşamasında kaliteden sorumluluğunun bilincinde bireyler yetiştirmek hedeflenmiştir.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600" b="1" dirty="0">
                <a:latin typeface="Calibri" panose="020F0502020204030204" pitchFamily="34" charset="0"/>
                <a:ea typeface="Times New Roman" panose="02020603050405020304" pitchFamily="18" charset="0"/>
                <a:cs typeface="Calibri" panose="020F0502020204030204" pitchFamily="34" charset="0"/>
              </a:rPr>
              <a:t>Grafik ve Fotoğraf Alanı Çerçeve Öğretim Programı'nda;</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600" b="1" dirty="0">
                <a:latin typeface="Calibri" panose="020F0502020204030204" pitchFamily="34" charset="0"/>
                <a:ea typeface="Times New Roman" panose="02020603050405020304" pitchFamily="18" charset="0"/>
                <a:cs typeface="Calibri" panose="020F0502020204030204" pitchFamily="34" charset="0"/>
              </a:rPr>
              <a:t>1. Grafik,</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600" b="1" dirty="0">
                <a:latin typeface="Calibri" panose="020F0502020204030204" pitchFamily="34" charset="0"/>
                <a:ea typeface="Times New Roman" panose="02020603050405020304" pitchFamily="18" charset="0"/>
                <a:cs typeface="Calibri" panose="020F0502020204030204" pitchFamily="34" charset="0"/>
              </a:rPr>
              <a:t>2. Fotoğraf dalları yer almaktadır.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91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0" y="0"/>
            <a:ext cx="9144000" cy="910221"/>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a:r>
              <a:rPr lang="tr-TR" sz="4400" b="1" dirty="0">
                <a:latin typeface="Calibri" panose="020F0502020204030204" pitchFamily="34" charset="0"/>
                <a:ea typeface="Calibri" panose="020F0502020204030204" pitchFamily="34" charset="0"/>
                <a:cs typeface="Calibri" panose="020F0502020204030204" pitchFamily="34" charset="0"/>
              </a:rPr>
              <a:t>EĞİTİM VE KARİYER İMKÂNLARI</a:t>
            </a:r>
            <a:endParaRPr lang="tr-TR" sz="4400" dirty="0"/>
          </a:p>
        </p:txBody>
      </p:sp>
      <p:sp>
        <p:nvSpPr>
          <p:cNvPr id="3" name="Dikdörtgen 2"/>
          <p:cNvSpPr/>
          <p:nvPr/>
        </p:nvSpPr>
        <p:spPr>
          <a:xfrm>
            <a:off x="75062" y="1041750"/>
            <a:ext cx="8993875" cy="470000"/>
          </a:xfrm>
          <a:prstGeom prst="rect">
            <a:avLst/>
          </a:prstGeom>
        </p:spPr>
        <p:txBody>
          <a:bodyPr wrap="square">
            <a:spAutoFit/>
          </a:bodyPr>
          <a:lstStyle/>
          <a:p>
            <a:pPr indent="449580" algn="just">
              <a:lnSpc>
                <a:spcPct val="107000"/>
              </a:lnSpc>
              <a:spcAft>
                <a:spcPts val="0"/>
              </a:spcAft>
            </a:pPr>
            <a:r>
              <a:rPr lang="tr-TR" sz="2400" dirty="0" smtClean="0">
                <a:latin typeface="Calibri" panose="020F0502020204030204" pitchFamily="34" charset="0"/>
                <a:ea typeface="Calibri" panose="020F0502020204030204" pitchFamily="34" charset="0"/>
                <a:cs typeface="Calibri" panose="020F0502020204030204" pitchFamily="34" charset="0"/>
              </a:rPr>
              <a:t>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0" y="1068452"/>
            <a:ext cx="9068936" cy="3635547"/>
          </a:xfrm>
          <a:prstGeom prst="rect">
            <a:avLst/>
          </a:prstGeom>
        </p:spPr>
        <p:txBody>
          <a:bodyPr wrap="square">
            <a:spAutoFit/>
          </a:bodyPr>
          <a:lstStyle/>
          <a:p>
            <a:pPr algn="just">
              <a:lnSpc>
                <a:spcPct val="107000"/>
              </a:lnSpc>
              <a:spcAft>
                <a:spcPts val="0"/>
              </a:spcAft>
            </a:pPr>
            <a:r>
              <a:rPr lang="tr-TR" dirty="0">
                <a:latin typeface="Calibri" panose="020F0502020204030204" pitchFamily="34" charset="0"/>
                <a:ea typeface="Calibri" panose="020F0502020204030204" pitchFamily="34" charset="0"/>
                <a:cs typeface="Calibri" panose="020F0502020204030204" pitchFamily="34" charset="0"/>
              </a:rPr>
              <a:t>Grafik ve fotoğraf alanından mezun olan öğrenciler, seçtikleri dal/meslekte kazandıkları yeterlikler doğrultusunda;</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dirty="0">
                <a:latin typeface="Calibri" panose="020F0502020204030204" pitchFamily="34" charset="0"/>
                <a:ea typeface="Calibri" panose="020F0502020204030204" pitchFamily="34" charset="0"/>
                <a:cs typeface="Calibri" panose="020F0502020204030204" pitchFamily="34" charset="0"/>
              </a:rPr>
              <a:t>1. Orta ve büyük ölçekli matbaa ve yayın kuruluşlarında,</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dirty="0">
                <a:latin typeface="Calibri" panose="020F0502020204030204" pitchFamily="34" charset="0"/>
                <a:ea typeface="Calibri" panose="020F0502020204030204" pitchFamily="34" charset="0"/>
                <a:cs typeface="Calibri" panose="020F0502020204030204" pitchFamily="34" charset="0"/>
              </a:rPr>
              <a:t>2. Grafik tasarım stüdyolarında, </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dirty="0">
                <a:latin typeface="Calibri" panose="020F0502020204030204" pitchFamily="34" charset="0"/>
                <a:ea typeface="Calibri" panose="020F0502020204030204" pitchFamily="34" charset="0"/>
                <a:cs typeface="Calibri" panose="020F0502020204030204" pitchFamily="34" charset="0"/>
              </a:rPr>
              <a:t>3. Reklam ajanslarında,                                                          </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dirty="0">
                <a:latin typeface="Calibri" panose="020F0502020204030204" pitchFamily="34" charset="0"/>
                <a:ea typeface="Calibri" panose="020F0502020204030204" pitchFamily="34" charset="0"/>
                <a:cs typeface="Calibri" panose="020F0502020204030204" pitchFamily="34" charset="0"/>
              </a:rPr>
              <a:t>4. Televizyon, gazete vb. basın kuruluşları,</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dirty="0">
                <a:latin typeface="Calibri" panose="020F0502020204030204" pitchFamily="34" charset="0"/>
                <a:ea typeface="Calibri" panose="020F0502020204030204" pitchFamily="34" charset="0"/>
                <a:cs typeface="Calibri" panose="020F0502020204030204" pitchFamily="34" charset="0"/>
              </a:rPr>
              <a:t>5. Fotoğraf stüdyoları,</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dirty="0">
                <a:latin typeface="Calibri" panose="020F0502020204030204" pitchFamily="34" charset="0"/>
                <a:ea typeface="Calibri" panose="020F0502020204030204" pitchFamily="34" charset="0"/>
                <a:cs typeface="Calibri" panose="020F0502020204030204" pitchFamily="34" charset="0"/>
              </a:rPr>
              <a:t>6. Fotoğraf laboratuvarları,</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dirty="0">
                <a:latin typeface="Calibri" panose="020F0502020204030204" pitchFamily="34" charset="0"/>
                <a:ea typeface="Calibri" panose="020F0502020204030204" pitchFamily="34" charset="0"/>
                <a:cs typeface="Calibri" panose="020F0502020204030204" pitchFamily="34" charset="0"/>
              </a:rPr>
              <a:t>7. Bünyesinde tanıtım birimi bulunan tüm kurum ve kuruluşlarda vb. yerlerde çalışabilirler.</a:t>
            </a:r>
            <a:endParaRPr lang="tr-TR"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tr-TR" dirty="0">
                <a:latin typeface="Calibri" panose="020F0502020204030204" pitchFamily="34" charset="0"/>
                <a:ea typeface="Calibri" panose="020F0502020204030204" pitchFamily="34" charset="0"/>
                <a:cs typeface="Calibri" panose="020F0502020204030204" pitchFamily="34" charset="0"/>
              </a:rPr>
              <a:t>Meslek lisesinden sonra "Yükseköğretim Kurumları </a:t>
            </a:r>
            <a:r>
              <a:rPr lang="tr-TR" dirty="0" err="1">
                <a:latin typeface="Calibri" panose="020F0502020204030204" pitchFamily="34" charset="0"/>
                <a:ea typeface="Calibri" panose="020F0502020204030204" pitchFamily="34" charset="0"/>
                <a:cs typeface="Calibri" panose="020F0502020204030204" pitchFamily="34" charset="0"/>
              </a:rPr>
              <a:t>Sınavı"nda</a:t>
            </a:r>
            <a:r>
              <a:rPr lang="tr-TR" dirty="0">
                <a:latin typeface="Calibri" panose="020F0502020204030204" pitchFamily="34" charset="0"/>
                <a:ea typeface="Calibri" panose="020F0502020204030204" pitchFamily="34" charset="0"/>
                <a:cs typeface="Calibri" panose="020F0502020204030204" pitchFamily="34" charset="0"/>
              </a:rPr>
              <a:t> (YKS) başarılı olanlar, lisans programlarına ya da meslek yüksekokullarının ilgili bölümlerine devam edebilirler. Mezun olan öğrencilerin ek puanları ile yerleşebilecekleri ön lisans programları da mevcuttur.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5663821" y="4862230"/>
            <a:ext cx="3405115" cy="1600200"/>
          </a:xfrm>
          <a:prstGeom prst="rect">
            <a:avLst/>
          </a:prstGeom>
        </p:spPr>
      </p:pic>
    </p:spTree>
    <p:extLst>
      <p:ext uri="{BB962C8B-B14F-4D97-AF65-F5344CB8AC3E}">
        <p14:creationId xmlns:p14="http://schemas.microsoft.com/office/powerpoint/2010/main" val="21899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Ultimate Revision">
      <a:dk1>
        <a:sysClr val="windowText" lastClr="000000"/>
      </a:dk1>
      <a:lt1>
        <a:sysClr val="window" lastClr="FFFFFF"/>
      </a:lt1>
      <a:dk2>
        <a:srgbClr val="7F7F7F"/>
      </a:dk2>
      <a:lt2>
        <a:srgbClr val="E7E6E6"/>
      </a:lt2>
      <a:accent1>
        <a:srgbClr val="7FBC41"/>
      </a:accent1>
      <a:accent2>
        <a:srgbClr val="31A8DF"/>
      </a:accent2>
      <a:accent3>
        <a:srgbClr val="EC5724"/>
      </a:accent3>
      <a:accent4>
        <a:srgbClr val="FDB817"/>
      </a:accent4>
      <a:accent5>
        <a:srgbClr val="7B67AD"/>
      </a:accent5>
      <a:accent6>
        <a:srgbClr val="BB2326"/>
      </a:accent6>
      <a:hlink>
        <a:srgbClr val="0563C1"/>
      </a:hlink>
      <a:folHlink>
        <a:srgbClr val="954F72"/>
      </a:folHlink>
    </a:clrScheme>
    <a:fontScheme name="Custom 10">
      <a:majorFont>
        <a:latin typeface="ubuntu"/>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12164</TotalTime>
  <Words>1322</Words>
  <Application>Microsoft Office PowerPoint</Application>
  <PresentationFormat>Ekran Gösterisi (4:3)</PresentationFormat>
  <Paragraphs>112</Paragraphs>
  <Slides>17</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17</vt:i4>
      </vt:variant>
    </vt:vector>
  </HeadingPairs>
  <TitlesOfParts>
    <vt:vector size="24" baseType="lpstr">
      <vt:lpstr>Arial</vt:lpstr>
      <vt:lpstr>calibri</vt:lpstr>
      <vt:lpstr>calibri</vt:lpstr>
      <vt:lpstr>Symbol</vt:lpstr>
      <vt:lpstr>Times New Roman</vt:lpstr>
      <vt:lpstr>ubuntu</vt:lpstr>
      <vt:lpstr>Office Theme</vt:lpstr>
      <vt:lpstr>PowerPoint Sunusu</vt:lpstr>
      <vt:lpstr>OKULUMUZDA</vt:lpstr>
      <vt:lpstr>OKULUMUZUN BÖLÜMLERİ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DAHA DETAYLI BİLGİ İÇİN </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Muse</dc:creator>
  <cp:lastModifiedBy>HÜLYA</cp:lastModifiedBy>
  <cp:revision>572</cp:revision>
  <dcterms:created xsi:type="dcterms:W3CDTF">2014-12-21T04:26:02Z</dcterms:created>
  <dcterms:modified xsi:type="dcterms:W3CDTF">2021-04-12T07:32:39Z</dcterms:modified>
</cp:coreProperties>
</file>