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1"/>
  </p:handoutMasterIdLst>
  <p:sldIdLst>
    <p:sldId id="256" r:id="rId2"/>
    <p:sldId id="257" r:id="rId3"/>
    <p:sldId id="265" r:id="rId4"/>
    <p:sldId id="272" r:id="rId5"/>
    <p:sldId id="273" r:id="rId6"/>
    <p:sldId id="274" r:id="rId7"/>
    <p:sldId id="275" r:id="rId8"/>
    <p:sldId id="266" r:id="rId9"/>
    <p:sldId id="267" r:id="rId10"/>
    <p:sldId id="276" r:id="rId11"/>
    <p:sldId id="264" r:id="rId12"/>
    <p:sldId id="263" r:id="rId13"/>
    <p:sldId id="262" r:id="rId14"/>
    <p:sldId id="261" r:id="rId15"/>
    <p:sldId id="259" r:id="rId16"/>
    <p:sldId id="285" r:id="rId17"/>
    <p:sldId id="284" r:id="rId18"/>
    <p:sldId id="286" r:id="rId19"/>
    <p:sldId id="282" r:id="rId20"/>
    <p:sldId id="281" r:id="rId21"/>
    <p:sldId id="280" r:id="rId22"/>
    <p:sldId id="279" r:id="rId23"/>
    <p:sldId id="278" r:id="rId24"/>
    <p:sldId id="277" r:id="rId25"/>
    <p:sldId id="287" r:id="rId26"/>
    <p:sldId id="288" r:id="rId27"/>
    <p:sldId id="292" r:id="rId28"/>
    <p:sldId id="291" r:id="rId29"/>
    <p:sldId id="290" r:id="rId30"/>
    <p:sldId id="289" r:id="rId31"/>
    <p:sldId id="307" r:id="rId32"/>
    <p:sldId id="311" r:id="rId33"/>
    <p:sldId id="312" r:id="rId34"/>
    <p:sldId id="302" r:id="rId35"/>
    <p:sldId id="308" r:id="rId36"/>
    <p:sldId id="309" r:id="rId37"/>
    <p:sldId id="310" r:id="rId38"/>
    <p:sldId id="306" r:id="rId39"/>
    <p:sldId id="313" r:id="rId40"/>
    <p:sldId id="314" r:id="rId41"/>
    <p:sldId id="315" r:id="rId42"/>
    <p:sldId id="316" r:id="rId43"/>
    <p:sldId id="293" r:id="rId44"/>
    <p:sldId id="305" r:id="rId45"/>
    <p:sldId id="317" r:id="rId46"/>
    <p:sldId id="318" r:id="rId47"/>
    <p:sldId id="319" r:id="rId48"/>
    <p:sldId id="320" r:id="rId49"/>
    <p:sldId id="321"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p:cViewPr varScale="1">
        <p:scale>
          <a:sx n="70" d="100"/>
          <a:sy n="70" d="100"/>
        </p:scale>
        <p:origin x="1410"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DA3F98-4FEB-441B-8DF5-C4FB768A5882}" type="datetimeFigureOut">
              <a:rPr lang="tr-TR" smtClean="0"/>
              <a:t>29.03.2018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68CA61-4DBD-470A-BBEB-ED1621FE8552}" type="slidenum">
              <a:rPr lang="tr-TR" smtClean="0"/>
              <a:t>‹#›</a:t>
            </a:fld>
            <a:endParaRPr lang="tr-TR"/>
          </a:p>
        </p:txBody>
      </p:sp>
    </p:spTree>
    <p:extLst>
      <p:ext uri="{BB962C8B-B14F-4D97-AF65-F5344CB8AC3E}">
        <p14:creationId xmlns:p14="http://schemas.microsoft.com/office/powerpoint/2010/main" val="18077572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4285B5E2-ABFB-43C5-8914-3DFB9E432DC1}" type="datetimeFigureOut">
              <a:rPr lang="tr-TR" smtClean="0"/>
              <a:t>29.03.2018</a:t>
            </a:fld>
            <a:endParaRPr lang="tr-TR"/>
          </a:p>
        </p:txBody>
      </p:sp>
      <p:sp>
        <p:nvSpPr>
          <p:cNvPr id="8" name="Slide Number Placeholder 7"/>
          <p:cNvSpPr>
            <a:spLocks noGrp="1"/>
          </p:cNvSpPr>
          <p:nvPr>
            <p:ph type="sldNum" sz="quarter" idx="11"/>
          </p:nvPr>
        </p:nvSpPr>
        <p:spPr/>
        <p:txBody>
          <a:bodyPr/>
          <a:lstStyle/>
          <a:p>
            <a:fld id="{D2BE4076-1182-435E-B431-C163656A8A90}"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pic>
        <p:nvPicPr>
          <p:cNvPr id="10" name="Picture 2" descr="C:\Users\ealuc\Downloads\Gelisim-logo-yata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0148" y="5845197"/>
            <a:ext cx="1607096" cy="955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285B5E2-ABFB-43C5-8914-3DFB9E432DC1}"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BE4076-1182-435E-B431-C163656A8A9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285B5E2-ABFB-43C5-8914-3DFB9E432DC1}"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BE4076-1182-435E-B431-C163656A8A9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4" name="Date Placeholder 3"/>
          <p:cNvSpPr>
            <a:spLocks noGrp="1"/>
          </p:cNvSpPr>
          <p:nvPr>
            <p:ph type="dt" sz="half" idx="10"/>
          </p:nvPr>
        </p:nvSpPr>
        <p:spPr/>
        <p:txBody>
          <a:bodyPr/>
          <a:lstStyle/>
          <a:p>
            <a:fld id="{4285B5E2-ABFB-43C5-8914-3DFB9E432DC1}" type="datetimeFigureOut">
              <a:rPr lang="tr-TR" smtClean="0"/>
              <a:t>29.03.2018</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BE4076-1182-435E-B431-C163656A8A90}" type="slidenum">
              <a:rPr lang="tr-TR" smtClean="0"/>
              <a:t>‹#›</a:t>
            </a:fld>
            <a:endParaRPr lang="tr-TR"/>
          </a:p>
        </p:txBody>
      </p:sp>
      <p:pic>
        <p:nvPicPr>
          <p:cNvPr id="7" name="Picture 2" descr="C:\Users\ealuc\Downloads\Gelisim-logo-yata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0148" y="5845197"/>
            <a:ext cx="1607096" cy="955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285B5E2-ABFB-43C5-8914-3DFB9E432DC1}"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BE4076-1182-435E-B431-C163656A8A90}"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4285B5E2-ABFB-43C5-8914-3DFB9E432DC1}"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BE4076-1182-435E-B431-C163656A8A90}"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4285B5E2-ABFB-43C5-8914-3DFB9E432DC1}" type="datetimeFigureOut">
              <a:rPr lang="tr-TR" smtClean="0"/>
              <a:t>29.03.2018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2BE4076-1182-435E-B431-C163656A8A90}"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285B5E2-ABFB-43C5-8914-3DFB9E432DC1}" type="datetimeFigureOut">
              <a:rPr lang="tr-TR" smtClean="0"/>
              <a:t>29.03.2018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2BE4076-1182-435E-B431-C163656A8A9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5B5E2-ABFB-43C5-8914-3DFB9E432DC1}" type="datetimeFigureOut">
              <a:rPr lang="tr-TR" smtClean="0"/>
              <a:t>29.03.2018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2BE4076-1182-435E-B431-C163656A8A9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85B5E2-ABFB-43C5-8914-3DFB9E432DC1}"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BE4076-1182-435E-B431-C163656A8A9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85B5E2-ABFB-43C5-8914-3DFB9E432DC1}"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BE4076-1182-435E-B431-C163656A8A9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285B5E2-ABFB-43C5-8914-3DFB9E432DC1}" type="datetimeFigureOut">
              <a:rPr lang="tr-TR" smtClean="0"/>
              <a:t>29.03.2018</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BE4076-1182-435E-B431-C163656A8A90}"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908720"/>
            <a:ext cx="8352928" cy="5184576"/>
          </a:xfrm>
        </p:spPr>
        <p:txBody>
          <a:bodyPr/>
          <a:lstStyle/>
          <a:p>
            <a:r>
              <a:rPr lang="tr-TR" sz="6600" b="1" dirty="0" smtClean="0"/>
              <a:t/>
            </a:r>
            <a:br>
              <a:rPr lang="tr-TR" sz="6600" b="1" dirty="0" smtClean="0"/>
            </a:br>
            <a:r>
              <a:rPr lang="tr-TR" sz="6600" b="1" dirty="0"/>
              <a:t/>
            </a:r>
            <a:br>
              <a:rPr lang="tr-TR" sz="6600" b="1" dirty="0"/>
            </a:br>
            <a:r>
              <a:rPr lang="tr-TR" sz="6600" b="1" dirty="0" smtClean="0"/>
              <a:t/>
            </a:r>
            <a:br>
              <a:rPr lang="tr-TR" sz="6600" b="1" dirty="0" smtClean="0"/>
            </a:br>
            <a:r>
              <a:rPr lang="tr-TR" sz="6600" b="1" dirty="0"/>
              <a:t/>
            </a:r>
            <a:br>
              <a:rPr lang="tr-TR" sz="6600" b="1" dirty="0"/>
            </a:br>
            <a:r>
              <a:rPr lang="tr-TR" sz="6600" b="1" dirty="0" smtClean="0"/>
              <a:t/>
            </a:r>
            <a:br>
              <a:rPr lang="tr-TR" sz="6600" b="1" dirty="0" smtClean="0"/>
            </a:br>
            <a:r>
              <a:rPr lang="tr-TR" sz="6000" dirty="0" smtClean="0">
                <a:effectLst/>
              </a:rPr>
              <a:t/>
            </a:r>
            <a:br>
              <a:rPr lang="tr-TR" sz="6000" dirty="0" smtClean="0">
                <a:effectLst/>
              </a:rPr>
            </a:br>
            <a:r>
              <a:rPr lang="tr-TR" dirty="0" smtClean="0"/>
              <a:t/>
            </a:r>
            <a:br>
              <a:rPr lang="tr-TR" dirty="0" smtClean="0"/>
            </a:br>
            <a:r>
              <a:rPr lang="tr-TR" sz="2800" dirty="0" smtClean="0">
                <a:solidFill>
                  <a:schemeClr val="accent3"/>
                </a:solidFill>
              </a:rPr>
              <a:t>‘</a:t>
            </a:r>
            <a:r>
              <a:rPr lang="tr-TR" sz="2800" b="1" dirty="0" smtClean="0">
                <a:solidFill>
                  <a:schemeClr val="accent3"/>
                </a:solidFill>
                <a:effectLst/>
              </a:rPr>
              <a:t>Üniversiteye Geçişte Yeni Sınav Sistemi ve Üniversite Tercih Süreci’</a:t>
            </a:r>
            <a:br>
              <a:rPr lang="tr-TR" sz="2800" b="1" dirty="0" smtClean="0">
                <a:solidFill>
                  <a:schemeClr val="accent3"/>
                </a:solidFill>
                <a:effectLst/>
              </a:rPr>
            </a:br>
            <a:r>
              <a:rPr lang="tr-TR" sz="2800" b="1" dirty="0" smtClean="0">
                <a:solidFill>
                  <a:schemeClr val="accent3"/>
                </a:solidFill>
                <a:effectLst/>
              </a:rPr>
              <a:t>2017-2018</a:t>
            </a:r>
            <a:br>
              <a:rPr lang="tr-TR" sz="2800" b="1" dirty="0" smtClean="0">
                <a:solidFill>
                  <a:schemeClr val="accent3"/>
                </a:solidFill>
                <a:effectLst/>
              </a:rPr>
            </a:br>
            <a:endParaRPr lang="tr-TR" sz="2800" b="1" dirty="0">
              <a:solidFill>
                <a:schemeClr val="accent3"/>
              </a:solidFill>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8359"/>
            <a:ext cx="2524247" cy="1049284"/>
          </a:xfrm>
          <a:prstGeom prst="rect">
            <a:avLst/>
          </a:prstGeom>
        </p:spPr>
      </p:pic>
    </p:spTree>
    <p:extLst>
      <p:ext uri="{BB962C8B-B14F-4D97-AF65-F5344CB8AC3E}">
        <p14:creationId xmlns:p14="http://schemas.microsoft.com/office/powerpoint/2010/main" val="418151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856984" cy="5649491"/>
          </a:xfrm>
        </p:spPr>
        <p:txBody>
          <a:bodyPr>
            <a:normAutofit/>
          </a:bodyPr>
          <a:lstStyle/>
          <a:p>
            <a:pPr algn="just"/>
            <a:r>
              <a:rPr lang="tr-TR" b="1" dirty="0" smtClean="0">
                <a:solidFill>
                  <a:schemeClr val="tx1"/>
                </a:solidFill>
                <a:latin typeface="Calibri" panose="020F0502020204030204" pitchFamily="34" charset="0"/>
              </a:rPr>
              <a:t>Açık öğretimden </a:t>
            </a:r>
            <a:r>
              <a:rPr lang="tr-TR" b="1" dirty="0">
                <a:solidFill>
                  <a:schemeClr val="tx1"/>
                </a:solidFill>
                <a:latin typeface="Calibri" panose="020F0502020204030204" pitchFamily="34" charset="0"/>
              </a:rPr>
              <a:t>örgün öğretim programlarına geçiş yapılabilmesi için, öğrencinin öğrenim görmekte olduğu programdaki genel not ortalamasının 100 üzerinden 80 ve üzeri olması veya kayıt olduğu yıldaki merkezi yerleştirme puanının, geçmek istediği üniversitenin diploma programının o yılki taban puanına eşit veya yüksek olması gerekir.</a:t>
            </a:r>
          </a:p>
          <a:p>
            <a:pPr marL="0" indent="0">
              <a:buNone/>
            </a:pPr>
            <a:endParaRPr lang="tr-TR" dirty="0"/>
          </a:p>
          <a:p>
            <a:pPr algn="just"/>
            <a:r>
              <a:rPr lang="tr-TR" b="1" dirty="0" smtClean="0">
                <a:solidFill>
                  <a:schemeClr val="accent3"/>
                </a:solidFill>
                <a:latin typeface="Calibri" panose="020F0502020204030204" pitchFamily="34" charset="0"/>
              </a:rPr>
              <a:t>Yükseköğretim kurumlarında, ikinci </a:t>
            </a:r>
            <a:r>
              <a:rPr lang="tr-TR" b="1" dirty="0">
                <a:solidFill>
                  <a:schemeClr val="accent3"/>
                </a:solidFill>
                <a:latin typeface="Calibri" panose="020F0502020204030204" pitchFamily="34" charset="0"/>
              </a:rPr>
              <a:t>öğretimden sadece ikinci öğretim diploma programlarına yatay geçiş yapılabilir. Ancak, ikinci öğretim diploma programlarından başarı bakımından bulunduğu sınıfın ilk yüzde onuna girerek bir üst sınıfa geçen öğrenciler birinci öğretim diploma programlarına kontenjan dahilinde yatay geçiş yapabilirler.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64316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792088"/>
          </a:xfrm>
        </p:spPr>
        <p:txBody>
          <a:bodyPr/>
          <a:lstStyle/>
          <a:p>
            <a:r>
              <a:rPr lang="tr-TR" sz="3200" b="1" dirty="0" smtClean="0">
                <a:latin typeface="Calibri" panose="020F0502020204030204" pitchFamily="34" charset="0"/>
              </a:rPr>
              <a:t>YABANCI UYRUKLU ÖĞRENCİ SINAVI (YÖS)</a:t>
            </a:r>
            <a:endParaRPr lang="tr-TR" sz="3200" b="1" dirty="0">
              <a:latin typeface="Calibri" panose="020F0502020204030204" pitchFamily="34" charset="0"/>
            </a:endParaRPr>
          </a:p>
        </p:txBody>
      </p:sp>
      <p:sp>
        <p:nvSpPr>
          <p:cNvPr id="3" name="İçerik Yer Tutucusu 2"/>
          <p:cNvSpPr>
            <a:spLocks noGrp="1"/>
          </p:cNvSpPr>
          <p:nvPr>
            <p:ph idx="1"/>
          </p:nvPr>
        </p:nvSpPr>
        <p:spPr>
          <a:xfrm>
            <a:off x="179512" y="1124744"/>
            <a:ext cx="8784976" cy="5001419"/>
          </a:xfrm>
        </p:spPr>
        <p:txBody>
          <a:bodyPr/>
          <a:lstStyle/>
          <a:p>
            <a:pPr algn="just"/>
            <a:r>
              <a:rPr lang="tr-TR" b="1" dirty="0" smtClean="0">
                <a:solidFill>
                  <a:schemeClr val="tx1"/>
                </a:solidFill>
                <a:latin typeface="Calibri" panose="020F0502020204030204" pitchFamily="34" charset="0"/>
              </a:rPr>
              <a:t>Ülkemizde 1981 yılından beri uluslararası öğrenci özelliğini taşıyan öğrencilerin girmiş oldukları sınavdır.</a:t>
            </a:r>
          </a:p>
          <a:p>
            <a:pPr algn="just"/>
            <a:endParaRPr lang="tr-TR" b="1" dirty="0">
              <a:latin typeface="Calibri" panose="020F0502020204030204" pitchFamily="34" charset="0"/>
            </a:endParaRPr>
          </a:p>
          <a:p>
            <a:pPr algn="just"/>
            <a:r>
              <a:rPr lang="tr-TR" b="1" dirty="0" smtClean="0">
                <a:solidFill>
                  <a:schemeClr val="accent3"/>
                </a:solidFill>
                <a:latin typeface="Calibri" panose="020F0502020204030204" pitchFamily="34" charset="0"/>
              </a:rPr>
              <a:t>Bu sınavı vakıf üniversiteleri senede birkaç kere devlet üniversiteleri ise sene de bir kere genellikle Nisan ve Mayıs ayları içerisinde yapmaktadır. </a:t>
            </a:r>
          </a:p>
          <a:p>
            <a:pPr algn="just"/>
            <a:endParaRPr lang="tr-TR" b="1" dirty="0">
              <a:latin typeface="Calibri" panose="020F0502020204030204" pitchFamily="34" charset="0"/>
            </a:endParaRPr>
          </a:p>
          <a:p>
            <a:pPr algn="just"/>
            <a:r>
              <a:rPr lang="tr-TR" b="1" dirty="0">
                <a:solidFill>
                  <a:schemeClr val="tx1"/>
                </a:solidFill>
                <a:latin typeface="Calibri" panose="020F0502020204030204" pitchFamily="34" charset="0"/>
              </a:rPr>
              <a:t>2017 yılında toplam 47.133 (Lisans, Ön Lisans ve Özel Yetenek) kontenjan açılmış ve 35 bine yakın yabancı uyruklu öğrenci yerleşmiştir.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420105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764704"/>
            <a:ext cx="8712968" cy="5865515"/>
          </a:xfrm>
        </p:spPr>
        <p:txBody>
          <a:bodyPr/>
          <a:lstStyle/>
          <a:p>
            <a:pPr algn="just"/>
            <a:r>
              <a:rPr lang="tr-TR" b="1" dirty="0" smtClean="0">
                <a:solidFill>
                  <a:schemeClr val="tx1"/>
                </a:solidFill>
                <a:latin typeface="Calibri" panose="020F0502020204030204" pitchFamily="34" charset="0"/>
              </a:rPr>
              <a:t>Üniversiteler başarı puan şartını senato kararı ile belirleyebilme konusunda özgürdür ancak YÖK tarafından taban puan 40 olarak belirlenmiştir.</a:t>
            </a:r>
          </a:p>
          <a:p>
            <a:pPr algn="just"/>
            <a:endParaRPr lang="tr-TR" b="1" dirty="0">
              <a:solidFill>
                <a:schemeClr val="tx1"/>
              </a:solidFill>
              <a:latin typeface="Calibri" panose="020F0502020204030204" pitchFamily="34" charset="0"/>
            </a:endParaRPr>
          </a:p>
          <a:p>
            <a:pPr algn="just"/>
            <a:r>
              <a:rPr lang="tr-TR" b="1" dirty="0" smtClean="0">
                <a:solidFill>
                  <a:schemeClr val="accent3"/>
                </a:solidFill>
                <a:latin typeface="Calibri" panose="020F0502020204030204" pitchFamily="34" charset="0"/>
              </a:rPr>
              <a:t>Kontenjanlar üniversitelerin ÖSYS’deki lisans ve ön lisans kontenjanlarının en fazla %50’si kadar olmak zorundadır.</a:t>
            </a:r>
          </a:p>
          <a:p>
            <a:pPr algn="just"/>
            <a:endParaRPr lang="tr-TR" b="1" dirty="0">
              <a:solidFill>
                <a:schemeClr val="tx1"/>
              </a:solidFill>
              <a:latin typeface="Calibri" panose="020F0502020204030204" pitchFamily="34" charset="0"/>
            </a:endParaRPr>
          </a:p>
          <a:p>
            <a:pPr algn="just"/>
            <a:r>
              <a:rPr lang="tr-TR" b="1" dirty="0" smtClean="0">
                <a:solidFill>
                  <a:schemeClr val="tx1"/>
                </a:solidFill>
                <a:latin typeface="Calibri" panose="020F0502020204030204" pitchFamily="34" charset="0"/>
              </a:rPr>
              <a:t>Sınav yine üniversiteden üniversiteye değişmekle birlikte </a:t>
            </a:r>
          </a:p>
          <a:p>
            <a:pPr marL="0" indent="0" algn="just">
              <a:buNone/>
            </a:pPr>
            <a:r>
              <a:rPr lang="tr-TR" b="1" dirty="0" smtClean="0">
                <a:solidFill>
                  <a:schemeClr val="tx1"/>
                </a:solidFill>
                <a:latin typeface="Calibri" panose="020F0502020204030204" pitchFamily="34" charset="0"/>
              </a:rPr>
              <a:t>	</a:t>
            </a:r>
            <a:r>
              <a:rPr lang="tr-TR" b="1" dirty="0" smtClean="0">
                <a:solidFill>
                  <a:schemeClr val="accent3"/>
                </a:solidFill>
                <a:latin typeface="Calibri" panose="020F0502020204030204" pitchFamily="34" charset="0"/>
              </a:rPr>
              <a:t>100 soruluk (Matematik ve Temel Beceri)</a:t>
            </a:r>
          </a:p>
          <a:p>
            <a:pPr marL="0" indent="0" algn="just">
              <a:buNone/>
            </a:pPr>
            <a:r>
              <a:rPr lang="tr-TR" b="1" dirty="0" smtClean="0">
                <a:solidFill>
                  <a:schemeClr val="accent3"/>
                </a:solidFill>
                <a:latin typeface="Calibri" panose="020F0502020204030204" pitchFamily="34" charset="0"/>
              </a:rPr>
              <a:t>	</a:t>
            </a:r>
            <a:r>
              <a:rPr lang="tr-TR" b="1" dirty="0">
                <a:solidFill>
                  <a:schemeClr val="accent3"/>
                </a:solidFill>
                <a:latin typeface="Calibri" panose="020F0502020204030204" pitchFamily="34" charset="0"/>
              </a:rPr>
              <a:t>80 soruluk (Matematik ve Temel Beceri</a:t>
            </a:r>
            <a:r>
              <a:rPr lang="tr-TR" b="1" dirty="0" smtClean="0">
                <a:solidFill>
                  <a:schemeClr val="accent3"/>
                </a:solidFill>
                <a:latin typeface="Calibri" panose="020F0502020204030204" pitchFamily="34" charset="0"/>
              </a:rPr>
              <a:t>) </a:t>
            </a:r>
          </a:p>
          <a:p>
            <a:pPr marL="0" indent="0" algn="just">
              <a:buNone/>
            </a:pP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      şekilleriyle uygulanmaktadır.</a:t>
            </a:r>
            <a:endParaRPr lang="tr-TR" b="1" dirty="0">
              <a:solidFill>
                <a:schemeClr val="tx1"/>
              </a:solidFill>
              <a:latin typeface="Calibri" panose="020F0502020204030204" pitchFamily="34" charset="0"/>
            </a:endParaRPr>
          </a:p>
          <a:p>
            <a:pPr marL="0" indent="0" algn="just">
              <a:buNone/>
            </a:pPr>
            <a:endParaRPr lang="tr-TR" b="1" dirty="0" smtClean="0">
              <a:solidFill>
                <a:schemeClr val="tx1"/>
              </a:solidFill>
              <a:latin typeface="Calibri" panose="020F0502020204030204" pitchFamily="34"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34496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524" y="260648"/>
            <a:ext cx="8229600" cy="908720"/>
          </a:xfrm>
        </p:spPr>
        <p:txBody>
          <a:bodyPr/>
          <a:lstStyle/>
          <a:p>
            <a:r>
              <a:rPr lang="tr-TR" sz="3600" b="1" dirty="0" smtClean="0">
                <a:latin typeface="Calibri" panose="020F0502020204030204" pitchFamily="34" charset="0"/>
              </a:rPr>
              <a:t>Kimler YÖS’e Katılabilir?</a:t>
            </a:r>
            <a:endParaRPr lang="tr-TR" sz="3600" b="1" dirty="0">
              <a:latin typeface="Calibri" panose="020F0502020204030204" pitchFamily="34" charset="0"/>
            </a:endParaRPr>
          </a:p>
        </p:txBody>
      </p:sp>
      <p:sp>
        <p:nvSpPr>
          <p:cNvPr id="3" name="İçerik Yer Tutucusu 2"/>
          <p:cNvSpPr>
            <a:spLocks noGrp="1"/>
          </p:cNvSpPr>
          <p:nvPr>
            <p:ph idx="1"/>
          </p:nvPr>
        </p:nvSpPr>
        <p:spPr>
          <a:xfrm>
            <a:off x="253658" y="1340768"/>
            <a:ext cx="8856984" cy="4281339"/>
          </a:xfrm>
        </p:spPr>
        <p:txBody>
          <a:bodyPr>
            <a:normAutofit lnSpcReduction="10000"/>
          </a:bodyPr>
          <a:lstStyle/>
          <a:p>
            <a:pPr marL="0" indent="0">
              <a:buNone/>
            </a:pPr>
            <a:r>
              <a:rPr lang="tr-TR" b="1" dirty="0" smtClean="0"/>
              <a:t> </a:t>
            </a:r>
          </a:p>
          <a:p>
            <a:endParaRPr lang="tr-TR" b="1" dirty="0" smtClean="0"/>
          </a:p>
          <a:p>
            <a:r>
              <a:rPr lang="tr-TR" b="1" dirty="0" smtClean="0">
                <a:solidFill>
                  <a:schemeClr val="tx1"/>
                </a:solidFill>
                <a:latin typeface="Calibri" panose="020F0502020204030204" pitchFamily="34" charset="0"/>
              </a:rPr>
              <a:t>Yabancı </a:t>
            </a:r>
            <a:r>
              <a:rPr lang="tr-TR" b="1" dirty="0">
                <a:solidFill>
                  <a:schemeClr val="tx1"/>
                </a:solidFill>
                <a:latin typeface="Calibri" panose="020F0502020204030204" pitchFamily="34" charset="0"/>
              </a:rPr>
              <a:t>uyruklu (hiçbir devletin uyruğunda olmayanlar ve mülteciler dahil) </a:t>
            </a:r>
            <a:r>
              <a:rPr lang="tr-TR" b="1" dirty="0" smtClean="0">
                <a:solidFill>
                  <a:schemeClr val="tx1"/>
                </a:solidFill>
                <a:latin typeface="Calibri" panose="020F0502020204030204" pitchFamily="34" charset="0"/>
              </a:rPr>
              <a:t>olanlar,</a:t>
            </a:r>
          </a:p>
          <a:p>
            <a:endParaRPr lang="tr-TR" dirty="0" smtClean="0">
              <a:latin typeface="Calibri" panose="020F0502020204030204" pitchFamily="34" charset="0"/>
            </a:endParaRPr>
          </a:p>
          <a:p>
            <a:r>
              <a:rPr lang="tr-TR" b="1" dirty="0" smtClean="0">
                <a:solidFill>
                  <a:schemeClr val="accent3"/>
                </a:solidFill>
                <a:latin typeface="Calibri" panose="020F0502020204030204" pitchFamily="34" charset="0"/>
              </a:rPr>
              <a:t>Yabancı </a:t>
            </a:r>
            <a:r>
              <a:rPr lang="tr-TR" b="1" dirty="0">
                <a:solidFill>
                  <a:schemeClr val="accent3"/>
                </a:solidFill>
                <a:latin typeface="Calibri" panose="020F0502020204030204" pitchFamily="34" charset="0"/>
              </a:rPr>
              <a:t>uyruklu iken sonradan kazanılan vatandaşlık ile T.C. vatandaşlığına geçenler veya bu durumdaki çift uyruklular, </a:t>
            </a:r>
            <a:endParaRPr lang="tr-TR" b="1" dirty="0" smtClean="0">
              <a:solidFill>
                <a:schemeClr val="accent3"/>
              </a:solidFill>
              <a:latin typeface="Calibri" panose="020F0502020204030204" pitchFamily="34" charset="0"/>
            </a:endParaRPr>
          </a:p>
          <a:p>
            <a:endParaRPr lang="tr-TR" b="1" dirty="0">
              <a:solidFill>
                <a:schemeClr val="tx1"/>
              </a:solidFill>
            </a:endParaRPr>
          </a:p>
          <a:p>
            <a:r>
              <a:rPr lang="tr-TR" b="1" dirty="0">
                <a:solidFill>
                  <a:schemeClr val="tx1"/>
                </a:solidFill>
                <a:latin typeface="Calibri" panose="020F0502020204030204" pitchFamily="34" charset="0"/>
              </a:rPr>
              <a:t>Türk liselerinin veya Türk liselerine denk bir okulun son sınıfında olmaları ya da böyle bir okuldan mezun </a:t>
            </a:r>
            <a:r>
              <a:rPr lang="tr-TR" b="1" dirty="0" smtClean="0">
                <a:solidFill>
                  <a:schemeClr val="tx1"/>
                </a:solidFill>
                <a:latin typeface="Calibri" panose="020F0502020204030204" pitchFamily="34" charset="0"/>
              </a:rPr>
              <a:t>yabancı uyruklu öğrenci durumda olanlar,</a:t>
            </a:r>
            <a:endParaRPr lang="tr-TR" b="1" dirty="0">
              <a:solidFill>
                <a:schemeClr val="tx1"/>
              </a:solidFill>
              <a:latin typeface="Calibri" panose="020F0502020204030204" pitchFamily="34" charset="0"/>
            </a:endParaRPr>
          </a:p>
          <a:p>
            <a:endParaRPr lang="tr-TR" b="1" dirty="0">
              <a:solidFill>
                <a:schemeClr val="tx1"/>
              </a:solidFill>
            </a:endParaRPr>
          </a:p>
          <a:p>
            <a:endParaRPr lang="tr-TR" b="1" dirty="0"/>
          </a:p>
          <a:p>
            <a:endParaRPr lang="tr-TR" b="1" dirty="0" smtClean="0"/>
          </a:p>
          <a:p>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86903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640960" cy="5793507"/>
          </a:xfrm>
        </p:spPr>
        <p:txBody>
          <a:bodyPr>
            <a:normAutofit/>
          </a:bodyPr>
          <a:lstStyle/>
          <a:p>
            <a:pPr marL="0" indent="0">
              <a:buNone/>
            </a:pPr>
            <a:endParaRPr lang="tr-TR" sz="2300" dirty="0">
              <a:solidFill>
                <a:schemeClr val="tx1"/>
              </a:solidFill>
              <a:latin typeface="Calibri" panose="020F0502020204030204" pitchFamily="34" charset="0"/>
            </a:endParaRPr>
          </a:p>
          <a:p>
            <a:pPr algn="just"/>
            <a:r>
              <a:rPr lang="tr-TR" b="1" dirty="0" smtClean="0">
                <a:solidFill>
                  <a:srgbClr val="FF0000"/>
                </a:solidFill>
                <a:latin typeface="Calibri" panose="020F0502020204030204" pitchFamily="34" charset="0"/>
              </a:rPr>
              <a:t>01/02/2013</a:t>
            </a:r>
            <a:r>
              <a:rPr lang="tr-TR" dirty="0" smtClean="0">
                <a:solidFill>
                  <a:schemeClr val="tx1"/>
                </a:solidFill>
                <a:latin typeface="Calibri" panose="020F0502020204030204" pitchFamily="34" charset="0"/>
              </a:rPr>
              <a:t> </a:t>
            </a:r>
            <a:r>
              <a:rPr lang="tr-TR" dirty="0">
                <a:solidFill>
                  <a:schemeClr val="tx1"/>
                </a:solidFill>
                <a:latin typeface="Calibri" panose="020F0502020204030204" pitchFamily="34" charset="0"/>
              </a:rPr>
              <a:t>tarihinden önce yurtdışında ortaöğretime devam eden T.C. uyruklu öğrencilerden ortaöğretiminin (lise) son üç yılını KKTC hariç yabancı bir ülkede tamamlayanlar,</a:t>
            </a:r>
          </a:p>
          <a:p>
            <a:pPr algn="just"/>
            <a:endParaRPr lang="tr-TR" dirty="0" smtClean="0">
              <a:solidFill>
                <a:schemeClr val="tx1"/>
              </a:solidFill>
              <a:latin typeface="Calibri" panose="020F0502020204030204" pitchFamily="34" charset="0"/>
            </a:endParaRPr>
          </a:p>
          <a:p>
            <a:pPr algn="just"/>
            <a:r>
              <a:rPr lang="tr-TR" b="1" dirty="0" smtClean="0">
                <a:solidFill>
                  <a:srgbClr val="FF0000"/>
                </a:solidFill>
                <a:latin typeface="Calibri" panose="020F0502020204030204" pitchFamily="34" charset="0"/>
              </a:rPr>
              <a:t>01/02/2013</a:t>
            </a:r>
            <a:r>
              <a:rPr lang="tr-TR" dirty="0" smtClean="0">
                <a:solidFill>
                  <a:schemeClr val="tx1"/>
                </a:solidFill>
                <a:latin typeface="Calibri" panose="020F0502020204030204" pitchFamily="34" charset="0"/>
              </a:rPr>
              <a:t> </a:t>
            </a:r>
            <a:r>
              <a:rPr lang="tr-TR" dirty="0">
                <a:solidFill>
                  <a:schemeClr val="tx1"/>
                </a:solidFill>
                <a:latin typeface="Calibri" panose="020F0502020204030204" pitchFamily="34" charset="0"/>
              </a:rPr>
              <a:t>tarihinden önce yurtdışında ortaöğretime devam eden T.C. uyruklu öğrencilerden Ortaöğretiminin (lise) tamamını KKTC dışında yabancı bir ülkedeki MEB nezdinde açılmış olan Türk okullarında tamamlayanlar, </a:t>
            </a:r>
          </a:p>
          <a:p>
            <a:pPr algn="just"/>
            <a:endParaRPr lang="tr-TR" dirty="0" smtClean="0">
              <a:solidFill>
                <a:schemeClr val="tx1"/>
              </a:solidFill>
              <a:latin typeface="Calibri" panose="020F0502020204030204" pitchFamily="34" charset="0"/>
            </a:endParaRPr>
          </a:p>
          <a:p>
            <a:pPr algn="just"/>
            <a:r>
              <a:rPr lang="tr-TR" b="1" dirty="0" smtClean="0">
                <a:solidFill>
                  <a:srgbClr val="FF0000"/>
                </a:solidFill>
                <a:latin typeface="Calibri" panose="020F0502020204030204" pitchFamily="34" charset="0"/>
              </a:rPr>
              <a:t>01/02/2013</a:t>
            </a:r>
            <a:r>
              <a:rPr lang="tr-TR" dirty="0" smtClean="0">
                <a:solidFill>
                  <a:schemeClr val="tx1"/>
                </a:solidFill>
                <a:latin typeface="Calibri" panose="020F0502020204030204" pitchFamily="34" charset="0"/>
              </a:rPr>
              <a:t> </a:t>
            </a:r>
            <a:r>
              <a:rPr lang="tr-TR" dirty="0">
                <a:solidFill>
                  <a:schemeClr val="tx1"/>
                </a:solidFill>
                <a:latin typeface="Calibri" panose="020F0502020204030204" pitchFamily="34" charset="0"/>
              </a:rPr>
              <a:t>tarihinden sonra yurtdışında ortaöğretime(lise) başlayan ve ortaöğretiminin (lise) tamamını KKTC hariç yabancı bir ülkede tamamlayanlar,</a:t>
            </a:r>
          </a:p>
          <a:p>
            <a:pPr marL="0" indent="0">
              <a:buNone/>
            </a:pPr>
            <a:endParaRPr lang="tr-TR" sz="2300" dirty="0">
              <a:solidFill>
                <a:schemeClr val="tx1"/>
              </a:solidFill>
              <a:latin typeface="Calibri" panose="020F0502020204030204" pitchFamily="34"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6134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KKTC </a:t>
            </a:r>
            <a:r>
              <a:rPr lang="tr-TR" dirty="0">
                <a:solidFill>
                  <a:schemeClr val="tx1"/>
                </a:solidFill>
                <a:latin typeface="Calibri" panose="020F0502020204030204" pitchFamily="34" charset="0"/>
              </a:rPr>
              <a:t>uyruklu olup KKTC’de ikamet eden ve KKTC’de ortaöğrenimini tamamlayan GCE AL (</a:t>
            </a:r>
            <a:r>
              <a:rPr lang="tr-TR" dirty="0" err="1">
                <a:solidFill>
                  <a:schemeClr val="tx1"/>
                </a:solidFill>
                <a:latin typeface="Calibri" panose="020F0502020204030204" pitchFamily="34" charset="0"/>
              </a:rPr>
              <a:t>The</a:t>
            </a:r>
            <a:r>
              <a:rPr lang="tr-TR" dirty="0">
                <a:solidFill>
                  <a:schemeClr val="tx1"/>
                </a:solidFill>
                <a:latin typeface="Calibri" panose="020F0502020204030204" pitchFamily="34" charset="0"/>
              </a:rPr>
              <a:t> General </a:t>
            </a:r>
            <a:r>
              <a:rPr lang="tr-TR" dirty="0" err="1">
                <a:solidFill>
                  <a:schemeClr val="tx1"/>
                </a:solidFill>
                <a:latin typeface="Calibri" panose="020F0502020204030204" pitchFamily="34" charset="0"/>
              </a:rPr>
              <a:t>Certificate</a:t>
            </a:r>
            <a:r>
              <a:rPr lang="tr-TR" dirty="0">
                <a:solidFill>
                  <a:schemeClr val="tx1"/>
                </a:solidFill>
                <a:latin typeface="Calibri" panose="020F0502020204030204" pitchFamily="34" charset="0"/>
              </a:rPr>
              <a:t> of </a:t>
            </a:r>
            <a:r>
              <a:rPr lang="tr-TR" dirty="0" err="1">
                <a:solidFill>
                  <a:schemeClr val="tx1"/>
                </a:solidFill>
                <a:latin typeface="Calibri" panose="020F0502020204030204" pitchFamily="34" charset="0"/>
              </a:rPr>
              <a:t>Education</a:t>
            </a:r>
            <a:r>
              <a:rPr lang="tr-TR" dirty="0">
                <a:solidFill>
                  <a:schemeClr val="tx1"/>
                </a:solidFill>
                <a:latin typeface="Calibri" panose="020F0502020204030204" pitchFamily="34" charset="0"/>
              </a:rPr>
              <a:t> - Advanced Level) sınav sonuçlarına sahip olanlar ile 2005-2010 tarihleri arasında KKTC dışındaki diğer ülkelerdeki kolej ve liselere kayıt yaptırıp eğitim alarak GCE AL sınav sonuçlarına sahip olan veya sahip olacaklar. </a:t>
            </a:r>
            <a:endParaRPr lang="tr-TR" dirty="0" smtClean="0">
              <a:solidFill>
                <a:schemeClr val="tx1"/>
              </a:solidFill>
              <a:latin typeface="Calibri" panose="020F0502020204030204" pitchFamily="34" charset="0"/>
            </a:endParaRPr>
          </a:p>
          <a:p>
            <a:pPr algn="just"/>
            <a:endParaRPr lang="tr-TR" dirty="0">
              <a:solidFill>
                <a:schemeClr val="tx1"/>
              </a:solidFill>
              <a:latin typeface="Calibri" panose="020F0502020204030204" pitchFamily="34" charset="0"/>
            </a:endParaRPr>
          </a:p>
          <a:p>
            <a:pPr algn="just"/>
            <a:r>
              <a:rPr lang="tr-TR" b="1" dirty="0" smtClean="0">
                <a:solidFill>
                  <a:schemeClr val="accent3"/>
                </a:solidFill>
                <a:latin typeface="Calibri" panose="020F0502020204030204" pitchFamily="34" charset="0"/>
              </a:rPr>
              <a:t>YÖS ile yerleştirilen öğrenci bölümün ders diline göre yeterlilik sınavına alınır!!!</a:t>
            </a:r>
            <a:endParaRPr lang="tr-TR" b="1" dirty="0">
              <a:solidFill>
                <a:schemeClr val="accent3"/>
              </a:solidFill>
              <a:latin typeface="Calibri" panose="020F0502020204030204" pitchFamily="34"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46156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720080"/>
          </a:xfrm>
        </p:spPr>
        <p:txBody>
          <a:bodyPr/>
          <a:lstStyle/>
          <a:p>
            <a:r>
              <a:rPr lang="tr-TR" sz="3600" b="1" dirty="0" smtClean="0">
                <a:latin typeface="Calibri" panose="020F0502020204030204" pitchFamily="34" charset="0"/>
              </a:rPr>
              <a:t>ÇİFT ANADAL PROGRAMI (ÇAP)</a:t>
            </a:r>
            <a:endParaRPr lang="tr-TR" sz="3600" b="1" dirty="0">
              <a:latin typeface="Calibri" panose="020F0502020204030204" pitchFamily="34" charset="0"/>
            </a:endParaRPr>
          </a:p>
        </p:txBody>
      </p:sp>
      <p:sp>
        <p:nvSpPr>
          <p:cNvPr id="3" name="İçerik Yer Tutucusu 2"/>
          <p:cNvSpPr>
            <a:spLocks noGrp="1"/>
          </p:cNvSpPr>
          <p:nvPr>
            <p:ph idx="1"/>
          </p:nvPr>
        </p:nvSpPr>
        <p:spPr>
          <a:xfrm>
            <a:off x="215516" y="1196752"/>
            <a:ext cx="8712968" cy="4785395"/>
          </a:xfrm>
        </p:spPr>
        <p:txBody>
          <a:bodyPr>
            <a:normAutofit lnSpcReduction="10000"/>
          </a:bodyPr>
          <a:lstStyle/>
          <a:p>
            <a:pPr algn="just">
              <a:buFont typeface="Wingdings" panose="05000000000000000000" pitchFamily="2" charset="2"/>
              <a:buChar char="Ø"/>
            </a:pPr>
            <a:r>
              <a:rPr lang="tr-TR" b="1" dirty="0">
                <a:solidFill>
                  <a:srgbClr val="080808"/>
                </a:solidFill>
                <a:latin typeface="Calibri" panose="020F0502020204030204" pitchFamily="34" charset="0"/>
              </a:rPr>
              <a:t>Başarı şartını ve diğer koşulları sağlayan öğrencilerin aynı yükseköğretim kurumunun iki diploma programından eş zamanlı olarak ders alıp, iki ayrı diploma alabilmesini sağlayan programdır.</a:t>
            </a:r>
          </a:p>
          <a:p>
            <a:pPr marL="109728" indent="0" algn="just">
              <a:buNone/>
            </a:pPr>
            <a:endParaRPr lang="tr-TR" b="1" dirty="0">
              <a:solidFill>
                <a:srgbClr val="080808"/>
              </a:solidFill>
              <a:latin typeface="Calibri" panose="020F0502020204030204" pitchFamily="34" charset="0"/>
            </a:endParaRPr>
          </a:p>
          <a:p>
            <a:pPr algn="just">
              <a:buFont typeface="Wingdings" panose="05000000000000000000" pitchFamily="2" charset="2"/>
              <a:buChar char="Ø"/>
            </a:pPr>
            <a:r>
              <a:rPr lang="tr-TR" b="1" dirty="0">
                <a:solidFill>
                  <a:schemeClr val="accent3"/>
                </a:solidFill>
                <a:latin typeface="Calibri" panose="020F0502020204030204" pitchFamily="34" charset="0"/>
              </a:rPr>
              <a:t>Öğrencilerin ikinci </a:t>
            </a:r>
            <a:r>
              <a:rPr lang="tr-TR" b="1" dirty="0" err="1">
                <a:solidFill>
                  <a:schemeClr val="accent3"/>
                </a:solidFill>
                <a:latin typeface="Calibri" panose="020F0502020204030204" pitchFamily="34" charset="0"/>
              </a:rPr>
              <a:t>anadal</a:t>
            </a:r>
            <a:r>
              <a:rPr lang="tr-TR" b="1" dirty="0">
                <a:solidFill>
                  <a:schemeClr val="accent3"/>
                </a:solidFill>
                <a:latin typeface="Calibri" panose="020F0502020204030204" pitchFamily="34" charset="0"/>
              </a:rPr>
              <a:t> diploma programına kabulü, o programın yürütüldüğü ilgili bölümün önerisi üzerine Fakülte Yönetim Kurulunun onayı ile yapılır.</a:t>
            </a:r>
          </a:p>
          <a:p>
            <a:pPr marL="109728" indent="0" algn="just">
              <a:buNone/>
            </a:pPr>
            <a:endParaRPr lang="tr-TR" b="1" dirty="0">
              <a:solidFill>
                <a:srgbClr val="080808"/>
              </a:solidFill>
              <a:latin typeface="Calibri" panose="020F0502020204030204" pitchFamily="34" charset="0"/>
            </a:endParaRPr>
          </a:p>
          <a:p>
            <a:pPr algn="just">
              <a:buFont typeface="Wingdings" panose="05000000000000000000" pitchFamily="2" charset="2"/>
              <a:buChar char="Ø"/>
            </a:pPr>
            <a:r>
              <a:rPr lang="tr-TR" altLang="tr-TR" b="1" dirty="0">
                <a:solidFill>
                  <a:srgbClr val="080808"/>
                </a:solidFill>
                <a:latin typeface="Calibri" panose="020F0502020204030204" pitchFamily="34" charset="0"/>
              </a:rPr>
              <a:t>Dört yıllık programlarda 3. ve 5. yarılın başına kadar başvuru yapılabilir.</a:t>
            </a:r>
          </a:p>
          <a:p>
            <a:pPr marL="109728" indent="0" algn="just">
              <a:buNone/>
            </a:pPr>
            <a:r>
              <a:rPr lang="tr-TR" altLang="tr-TR" b="1" dirty="0">
                <a:solidFill>
                  <a:srgbClr val="080808"/>
                </a:solidFill>
                <a:latin typeface="Calibri" panose="020F0502020204030204" pitchFamily="34" charset="0"/>
              </a:rPr>
              <a:t> </a:t>
            </a:r>
            <a:r>
              <a:rPr lang="tr-TR" altLang="tr-TR" b="1" dirty="0" smtClean="0">
                <a:solidFill>
                  <a:srgbClr val="080808"/>
                </a:solidFill>
                <a:latin typeface="Calibri" panose="020F0502020204030204" pitchFamily="34" charset="0"/>
              </a:rPr>
              <a:t>  (</a:t>
            </a:r>
            <a:r>
              <a:rPr lang="tr-TR" altLang="tr-TR" b="1" dirty="0">
                <a:solidFill>
                  <a:srgbClr val="080808"/>
                </a:solidFill>
                <a:latin typeface="Calibri" panose="020F0502020204030204" pitchFamily="34" charset="0"/>
              </a:rPr>
              <a:t>Beş yıllık programlarda en geç 7. yarıyılın başına kadar, altı yıllık </a:t>
            </a:r>
            <a:r>
              <a:rPr lang="tr-TR" altLang="tr-TR" b="1" dirty="0" smtClean="0">
                <a:solidFill>
                  <a:srgbClr val="080808"/>
                </a:solidFill>
                <a:latin typeface="Calibri" panose="020F0502020204030204" pitchFamily="34" charset="0"/>
              </a:rPr>
              <a:t>      programlarda </a:t>
            </a:r>
            <a:r>
              <a:rPr lang="tr-TR" altLang="tr-TR" b="1" dirty="0">
                <a:solidFill>
                  <a:srgbClr val="080808"/>
                </a:solidFill>
                <a:latin typeface="Calibri" panose="020F0502020204030204" pitchFamily="34" charset="0"/>
              </a:rPr>
              <a:t>9.yarıyılın başına kadar)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82146"/>
            <a:ext cx="2524247" cy="872401"/>
          </a:xfrm>
          <a:prstGeom prst="rect">
            <a:avLst/>
          </a:prstGeom>
        </p:spPr>
      </p:pic>
    </p:spTree>
    <p:extLst>
      <p:ext uri="{BB962C8B-B14F-4D97-AF65-F5344CB8AC3E}">
        <p14:creationId xmlns:p14="http://schemas.microsoft.com/office/powerpoint/2010/main" val="87374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12968" cy="5721499"/>
          </a:xfrm>
        </p:spPr>
        <p:txBody>
          <a:bodyPr/>
          <a:lstStyle/>
          <a:p>
            <a:pPr lvl="0" algn="just"/>
            <a:r>
              <a:rPr lang="tr-TR" b="1" dirty="0">
                <a:solidFill>
                  <a:schemeClr val="tx1"/>
                </a:solidFill>
                <a:latin typeface="Calibri" panose="020F0502020204030204" pitchFamily="34" charset="0"/>
              </a:rPr>
              <a:t>Ç</a:t>
            </a:r>
            <a:r>
              <a:rPr lang="tr-TR" b="1" dirty="0" smtClean="0">
                <a:solidFill>
                  <a:schemeClr val="tx1"/>
                </a:solidFill>
                <a:latin typeface="Calibri" panose="020F0502020204030204" pitchFamily="34" charset="0"/>
              </a:rPr>
              <a:t>ift </a:t>
            </a:r>
            <a:r>
              <a:rPr lang="tr-TR" b="1" dirty="0" err="1">
                <a:solidFill>
                  <a:schemeClr val="tx1"/>
                </a:solidFill>
                <a:latin typeface="Calibri" panose="020F0502020204030204" pitchFamily="34" charset="0"/>
              </a:rPr>
              <a:t>anadal</a:t>
            </a: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yapması için öğrencinin genel not ortalamasının 4 </a:t>
            </a:r>
            <a:r>
              <a:rPr lang="tr-TR" b="1" dirty="0">
                <a:solidFill>
                  <a:schemeClr val="tx1"/>
                </a:solidFill>
                <a:latin typeface="Calibri" panose="020F0502020204030204" pitchFamily="34" charset="0"/>
              </a:rPr>
              <a:t>üzerinden en az 2.72 (70/100) olması gerekmektedir. </a:t>
            </a:r>
            <a:endParaRPr lang="tr-TR" b="1" dirty="0" smtClean="0">
              <a:solidFill>
                <a:schemeClr val="tx1"/>
              </a:solidFill>
              <a:latin typeface="Calibri" panose="020F0502020204030204" pitchFamily="34" charset="0"/>
            </a:endParaRPr>
          </a:p>
          <a:p>
            <a:pPr lvl="0" algn="just"/>
            <a:endParaRPr lang="tr-TR" b="1" dirty="0">
              <a:solidFill>
                <a:schemeClr val="tx1"/>
              </a:solidFill>
              <a:latin typeface="Calibri" panose="020F0502020204030204" pitchFamily="34" charset="0"/>
            </a:endParaRPr>
          </a:p>
          <a:p>
            <a:pPr algn="just">
              <a:buFont typeface="Wingdings" panose="05000000000000000000" pitchFamily="2" charset="2"/>
              <a:buChar char="Ø"/>
            </a:pPr>
            <a:r>
              <a:rPr lang="tr-TR" b="1" dirty="0">
                <a:solidFill>
                  <a:schemeClr val="accent3"/>
                </a:solidFill>
                <a:latin typeface="Calibri" panose="020F0502020204030204" pitchFamily="34" charset="0"/>
              </a:rPr>
              <a:t>Çift </a:t>
            </a:r>
            <a:r>
              <a:rPr lang="tr-TR" b="1" dirty="0" err="1">
                <a:solidFill>
                  <a:schemeClr val="accent3"/>
                </a:solidFill>
                <a:latin typeface="Calibri" panose="020F0502020204030204" pitchFamily="34" charset="0"/>
              </a:rPr>
              <a:t>anadal</a:t>
            </a:r>
            <a:r>
              <a:rPr lang="tr-TR" b="1" dirty="0">
                <a:solidFill>
                  <a:schemeClr val="accent3"/>
                </a:solidFill>
                <a:latin typeface="Calibri" panose="020F0502020204030204" pitchFamily="34" charset="0"/>
              </a:rPr>
              <a:t> programından iki yarıyıl üst üste ders almayan öğrencinin ikinci </a:t>
            </a:r>
            <a:r>
              <a:rPr lang="tr-TR" b="1" dirty="0" err="1">
                <a:solidFill>
                  <a:schemeClr val="accent3"/>
                </a:solidFill>
                <a:latin typeface="Calibri" panose="020F0502020204030204" pitchFamily="34" charset="0"/>
              </a:rPr>
              <a:t>anadal</a:t>
            </a:r>
            <a:r>
              <a:rPr lang="tr-TR" b="1" dirty="0">
                <a:solidFill>
                  <a:schemeClr val="accent3"/>
                </a:solidFill>
                <a:latin typeface="Calibri" panose="020F0502020204030204" pitchFamily="34" charset="0"/>
              </a:rPr>
              <a:t> diploma programından kaydı silinir.</a:t>
            </a:r>
          </a:p>
          <a:p>
            <a:pPr algn="just">
              <a:buFont typeface="Wingdings" panose="05000000000000000000" pitchFamily="2" charset="2"/>
              <a:buChar char="Ø"/>
            </a:pPr>
            <a:endParaRPr lang="tr-TR" b="1" dirty="0">
              <a:solidFill>
                <a:schemeClr val="tx1"/>
              </a:solidFill>
              <a:latin typeface="Calibri" panose="020F0502020204030204" pitchFamily="34" charset="0"/>
            </a:endParaRPr>
          </a:p>
          <a:p>
            <a:pPr algn="just">
              <a:buFont typeface="Wingdings" panose="05000000000000000000" pitchFamily="2" charset="2"/>
              <a:buChar char="Ø"/>
            </a:pPr>
            <a:r>
              <a:rPr lang="tr-TR" b="1" dirty="0">
                <a:solidFill>
                  <a:schemeClr val="tx1"/>
                </a:solidFill>
                <a:latin typeface="Calibri" panose="020F0502020204030204" pitchFamily="34" charset="0"/>
              </a:rPr>
              <a:t>Aynı anda birden fazla ikinci </a:t>
            </a:r>
            <a:r>
              <a:rPr lang="tr-TR" b="1" dirty="0" err="1">
                <a:solidFill>
                  <a:schemeClr val="tx1"/>
                </a:solidFill>
                <a:latin typeface="Calibri" panose="020F0502020204030204" pitchFamily="34" charset="0"/>
              </a:rPr>
              <a:t>anadal</a:t>
            </a:r>
            <a:r>
              <a:rPr lang="tr-TR" b="1" dirty="0">
                <a:solidFill>
                  <a:schemeClr val="tx1"/>
                </a:solidFill>
                <a:latin typeface="Calibri" panose="020F0502020204030204" pitchFamily="34" charset="0"/>
              </a:rPr>
              <a:t> diploma programına kayıt yapılamaz.</a:t>
            </a:r>
          </a:p>
          <a:p>
            <a:pPr algn="just">
              <a:buFont typeface="Wingdings" panose="05000000000000000000" pitchFamily="2" charset="2"/>
              <a:buChar char="Ø"/>
            </a:pPr>
            <a:endParaRPr lang="tr-TR" b="1" dirty="0">
              <a:solidFill>
                <a:schemeClr val="tx1"/>
              </a:solidFill>
              <a:latin typeface="Calibri" panose="020F0502020204030204" pitchFamily="34" charset="0"/>
            </a:endParaRPr>
          </a:p>
          <a:p>
            <a:pPr algn="just">
              <a:buFont typeface="Wingdings" panose="05000000000000000000" pitchFamily="2" charset="2"/>
              <a:buChar char="Ø"/>
            </a:pPr>
            <a:r>
              <a:rPr lang="tr-TR" b="1" dirty="0">
                <a:solidFill>
                  <a:schemeClr val="accent3"/>
                </a:solidFill>
                <a:latin typeface="Calibri" panose="020F0502020204030204" pitchFamily="34" charset="0"/>
              </a:rPr>
              <a:t>Yetenek sınavı ile öğrenci alan çift </a:t>
            </a:r>
            <a:r>
              <a:rPr lang="tr-TR" b="1" dirty="0" err="1">
                <a:solidFill>
                  <a:schemeClr val="accent3"/>
                </a:solidFill>
                <a:latin typeface="Calibri" panose="020F0502020204030204" pitchFamily="34" charset="0"/>
              </a:rPr>
              <a:t>anadal</a:t>
            </a:r>
            <a:r>
              <a:rPr lang="tr-TR" b="1" dirty="0">
                <a:solidFill>
                  <a:schemeClr val="accent3"/>
                </a:solidFill>
                <a:latin typeface="Calibri" panose="020F0502020204030204" pitchFamily="34" charset="0"/>
              </a:rPr>
              <a:t> diploma programına öğrenci kabulünde yetenek sınavında da başarılı olma şartı aranır.</a:t>
            </a:r>
          </a:p>
          <a:p>
            <a:pPr lvl="0"/>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78626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229600" cy="835496"/>
          </a:xfrm>
        </p:spPr>
        <p:txBody>
          <a:bodyPr/>
          <a:lstStyle/>
          <a:p>
            <a:r>
              <a:rPr lang="tr-TR" sz="3600" b="1" dirty="0" smtClean="0">
                <a:latin typeface="Calibri" panose="020F0502020204030204" pitchFamily="34" charset="0"/>
              </a:rPr>
              <a:t>İGÜÇAP</a:t>
            </a:r>
            <a:endParaRPr lang="tr-TR" sz="3600" b="1" dirty="0">
              <a:latin typeface="Calibri" panose="020F0502020204030204" pitchFamily="34" charset="0"/>
            </a:endParaRPr>
          </a:p>
        </p:txBody>
      </p:sp>
      <p:sp>
        <p:nvSpPr>
          <p:cNvPr id="3" name="İçerik Yer Tutucusu 2"/>
          <p:cNvSpPr>
            <a:spLocks noGrp="1"/>
          </p:cNvSpPr>
          <p:nvPr>
            <p:ph idx="1"/>
          </p:nvPr>
        </p:nvSpPr>
        <p:spPr>
          <a:xfrm>
            <a:off x="457200" y="1916832"/>
            <a:ext cx="8363272" cy="3052936"/>
          </a:xfrm>
        </p:spPr>
        <p:txBody>
          <a:bodyPr>
            <a:normAutofit/>
          </a:bodyPr>
          <a:lstStyle/>
          <a:p>
            <a:pPr algn="just"/>
            <a:r>
              <a:rPr lang="tr-TR" b="1" dirty="0" smtClean="0">
                <a:solidFill>
                  <a:schemeClr val="tx1"/>
                </a:solidFill>
                <a:latin typeface="Calibri" panose="020F0502020204030204" pitchFamily="34" charset="0"/>
              </a:rPr>
              <a:t>Öğrencilerimiz kendi </a:t>
            </a:r>
            <a:r>
              <a:rPr lang="tr-TR" b="1" dirty="0" err="1" smtClean="0">
                <a:solidFill>
                  <a:schemeClr val="tx1"/>
                </a:solidFill>
                <a:latin typeface="Calibri" panose="020F0502020204030204" pitchFamily="34" charset="0"/>
              </a:rPr>
              <a:t>anadal</a:t>
            </a:r>
            <a:r>
              <a:rPr lang="tr-TR" b="1" dirty="0" smtClean="0">
                <a:solidFill>
                  <a:schemeClr val="tx1"/>
                </a:solidFill>
                <a:latin typeface="Calibri" panose="020F0502020204030204" pitchFamily="34" charset="0"/>
              </a:rPr>
              <a:t> </a:t>
            </a:r>
            <a:r>
              <a:rPr lang="tr-TR" b="1" dirty="0" err="1" smtClean="0">
                <a:solidFill>
                  <a:schemeClr val="tx1"/>
                </a:solidFill>
                <a:latin typeface="Calibri" panose="020F0502020204030204" pitchFamily="34" charset="0"/>
              </a:rPr>
              <a:t>programınındaki</a:t>
            </a:r>
            <a:r>
              <a:rPr lang="tr-TR" b="1" dirty="0" smtClean="0">
                <a:solidFill>
                  <a:schemeClr val="tx1"/>
                </a:solidFill>
                <a:latin typeface="Calibri" panose="020F0502020204030204" pitchFamily="34" charset="0"/>
              </a:rPr>
              <a:t> genel </a:t>
            </a:r>
            <a:r>
              <a:rPr lang="tr-TR" b="1" dirty="0">
                <a:solidFill>
                  <a:schemeClr val="tx1"/>
                </a:solidFill>
                <a:latin typeface="Calibri" panose="020F0502020204030204" pitchFamily="34" charset="0"/>
              </a:rPr>
              <a:t>ağırlıklı not ortalamasının 4 üzerinden en az 2.72 (70/100) olması ve </a:t>
            </a:r>
            <a:r>
              <a:rPr lang="tr-TR" b="1" dirty="0" err="1">
                <a:solidFill>
                  <a:schemeClr val="tx1"/>
                </a:solidFill>
                <a:latin typeface="Calibri" panose="020F0502020204030204" pitchFamily="34" charset="0"/>
              </a:rPr>
              <a:t>anadal</a:t>
            </a:r>
            <a:r>
              <a:rPr lang="tr-TR" b="1" dirty="0">
                <a:solidFill>
                  <a:schemeClr val="tx1"/>
                </a:solidFill>
                <a:latin typeface="Calibri" panose="020F0502020204030204" pitchFamily="34" charset="0"/>
              </a:rPr>
              <a:t> diploma programının ilgili sınıfında  kayıt olduğu yıl itibariyle başarı sıralamasında ilk % 20 içinde bulunması </a:t>
            </a:r>
            <a:r>
              <a:rPr lang="tr-TR" b="1" dirty="0" smtClean="0">
                <a:solidFill>
                  <a:schemeClr val="tx1"/>
                </a:solidFill>
                <a:latin typeface="Calibri" panose="020F0502020204030204" pitchFamily="34" charset="0"/>
              </a:rPr>
              <a:t>şartını taşıdığı taktirde kendi fakültesi içerisinde istediği bölümden </a:t>
            </a:r>
            <a:r>
              <a:rPr lang="tr-TR" b="1" dirty="0" smtClean="0">
                <a:solidFill>
                  <a:srgbClr val="FF0000"/>
                </a:solidFill>
                <a:latin typeface="Calibri" panose="020F0502020204030204" pitchFamily="34" charset="0"/>
              </a:rPr>
              <a:t>ÜCRETSİZ</a:t>
            </a:r>
            <a:r>
              <a:rPr lang="tr-TR" b="1" dirty="0" smtClean="0">
                <a:solidFill>
                  <a:schemeClr val="tx1"/>
                </a:solidFill>
                <a:latin typeface="Calibri" panose="020F0502020204030204" pitchFamily="34" charset="0"/>
              </a:rPr>
              <a:t> çift </a:t>
            </a:r>
            <a:r>
              <a:rPr lang="tr-TR" b="1" dirty="0" err="1" smtClean="0">
                <a:solidFill>
                  <a:schemeClr val="tx1"/>
                </a:solidFill>
                <a:latin typeface="Calibri" panose="020F0502020204030204" pitchFamily="34" charset="0"/>
              </a:rPr>
              <a:t>anadal</a:t>
            </a:r>
            <a:r>
              <a:rPr lang="tr-TR" b="1" dirty="0" smtClean="0">
                <a:solidFill>
                  <a:schemeClr val="tx1"/>
                </a:solidFill>
                <a:latin typeface="Calibri" panose="020F0502020204030204" pitchFamily="34" charset="0"/>
              </a:rPr>
              <a:t> yapabilir.</a:t>
            </a:r>
            <a:endParaRPr lang="tr-TR" b="1" dirty="0">
              <a:solidFill>
                <a:schemeClr val="tx1"/>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426262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842" y="260648"/>
            <a:ext cx="8229600" cy="836712"/>
          </a:xfrm>
        </p:spPr>
        <p:txBody>
          <a:bodyPr/>
          <a:lstStyle/>
          <a:p>
            <a:r>
              <a:rPr lang="tr-TR" sz="3600" dirty="0" smtClean="0">
                <a:latin typeface="Calibri" panose="020F0502020204030204" pitchFamily="34" charset="0"/>
              </a:rPr>
              <a:t>YAN ANADAL PROGRAMI (YAP)</a:t>
            </a:r>
            <a:endParaRPr lang="tr-TR" sz="3600" dirty="0">
              <a:latin typeface="Calibri" panose="020F0502020204030204" pitchFamily="34" charset="0"/>
            </a:endParaRPr>
          </a:p>
        </p:txBody>
      </p:sp>
      <p:sp>
        <p:nvSpPr>
          <p:cNvPr id="3" name="İçerik Yer Tutucusu 2"/>
          <p:cNvSpPr>
            <a:spLocks noGrp="1"/>
          </p:cNvSpPr>
          <p:nvPr>
            <p:ph idx="1"/>
          </p:nvPr>
        </p:nvSpPr>
        <p:spPr>
          <a:xfrm>
            <a:off x="457200" y="1268760"/>
            <a:ext cx="8229600" cy="4608513"/>
          </a:xfrm>
        </p:spPr>
        <p:txBody>
          <a:bodyPr>
            <a:normAutofit fontScale="85000" lnSpcReduction="10000"/>
          </a:bodyPr>
          <a:lstStyle/>
          <a:p>
            <a:pPr>
              <a:buFont typeface="Wingdings" panose="05000000000000000000" pitchFamily="2" charset="2"/>
              <a:buChar char="Ø"/>
            </a:pPr>
            <a:r>
              <a:rPr lang="tr-TR" b="1" dirty="0" err="1">
                <a:solidFill>
                  <a:srgbClr val="080808"/>
                </a:solidFill>
                <a:latin typeface="Calibri" panose="020F0502020204030204" pitchFamily="34" charset="0"/>
              </a:rPr>
              <a:t>Yandal</a:t>
            </a:r>
            <a:r>
              <a:rPr lang="tr-TR" b="1" dirty="0">
                <a:solidFill>
                  <a:srgbClr val="080808"/>
                </a:solidFill>
                <a:latin typeface="Calibri" panose="020F0502020204030204" pitchFamily="34" charset="0"/>
              </a:rPr>
              <a:t> programlarını tamamlayanlara eğitim aldıkları alanda sadece başarı belgesi (</a:t>
            </a:r>
            <a:r>
              <a:rPr lang="tr-TR" b="1" dirty="0" err="1">
                <a:solidFill>
                  <a:srgbClr val="080808"/>
                </a:solidFill>
                <a:latin typeface="Calibri" panose="020F0502020204030204" pitchFamily="34" charset="0"/>
              </a:rPr>
              <a:t>yandal</a:t>
            </a:r>
            <a:r>
              <a:rPr lang="tr-TR" b="1" dirty="0">
                <a:solidFill>
                  <a:srgbClr val="080808"/>
                </a:solidFill>
                <a:latin typeface="Calibri" panose="020F0502020204030204" pitchFamily="34" charset="0"/>
              </a:rPr>
              <a:t> sertifikası) düzenlenir.</a:t>
            </a:r>
          </a:p>
          <a:p>
            <a:pPr marL="109728" indent="0">
              <a:buNone/>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a:solidFill>
                  <a:srgbClr val="080808"/>
                </a:solidFill>
                <a:latin typeface="Calibri" panose="020F0502020204030204" pitchFamily="34" charset="0"/>
              </a:rPr>
              <a:t>Öğrenci, </a:t>
            </a:r>
            <a:r>
              <a:rPr lang="tr-TR" b="1" dirty="0" err="1">
                <a:solidFill>
                  <a:srgbClr val="080808"/>
                </a:solidFill>
                <a:latin typeface="Calibri" panose="020F0502020204030204" pitchFamily="34" charset="0"/>
              </a:rPr>
              <a:t>yandal</a:t>
            </a:r>
            <a:r>
              <a:rPr lang="tr-TR" b="1" dirty="0">
                <a:solidFill>
                  <a:srgbClr val="080808"/>
                </a:solidFill>
                <a:latin typeface="Calibri" panose="020F0502020204030204" pitchFamily="34" charset="0"/>
              </a:rPr>
              <a:t> programına, </a:t>
            </a:r>
            <a:r>
              <a:rPr lang="tr-TR" b="1" dirty="0" err="1">
                <a:solidFill>
                  <a:srgbClr val="080808"/>
                </a:solidFill>
                <a:latin typeface="Calibri" panose="020F0502020204030204" pitchFamily="34" charset="0"/>
              </a:rPr>
              <a:t>anadal</a:t>
            </a:r>
            <a:r>
              <a:rPr lang="tr-TR" b="1" dirty="0">
                <a:solidFill>
                  <a:srgbClr val="080808"/>
                </a:solidFill>
                <a:latin typeface="Calibri" panose="020F0502020204030204" pitchFamily="34" charset="0"/>
              </a:rPr>
              <a:t> lisans programının en erken üçüncü, en geç altıncı yarıyılın başında başvurabilir.</a:t>
            </a:r>
          </a:p>
          <a:p>
            <a:pPr marL="109728" indent="0">
              <a:buNone/>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err="1">
                <a:solidFill>
                  <a:srgbClr val="080808"/>
                </a:solidFill>
                <a:latin typeface="Calibri" panose="020F0502020204030204" pitchFamily="34" charset="0"/>
              </a:rPr>
              <a:t>Yandal</a:t>
            </a:r>
            <a:r>
              <a:rPr lang="tr-TR" b="1" dirty="0">
                <a:solidFill>
                  <a:srgbClr val="080808"/>
                </a:solidFill>
                <a:latin typeface="Calibri" panose="020F0502020204030204" pitchFamily="34" charset="0"/>
              </a:rPr>
              <a:t> programına, başvurduğu yarıyıla kadar aldığı lisans programındaki tüm kredili dersleri başarıyla tamamlamış olan öğrenciler başvurabilir.</a:t>
            </a:r>
          </a:p>
          <a:p>
            <a:pPr>
              <a:buFont typeface="Wingdings" panose="05000000000000000000" pitchFamily="2" charset="2"/>
              <a:buChar char="Ø"/>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a:solidFill>
                  <a:srgbClr val="080808"/>
                </a:solidFill>
                <a:latin typeface="Calibri" panose="020F0502020204030204" pitchFamily="34" charset="0"/>
              </a:rPr>
              <a:t>Genel not ortalamasının en az 100 üzerinden 65 olması gerekir.</a:t>
            </a:r>
          </a:p>
          <a:p>
            <a:pPr>
              <a:buFont typeface="Wingdings" panose="05000000000000000000" pitchFamily="2" charset="2"/>
              <a:buChar char="Ø"/>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err="1">
                <a:solidFill>
                  <a:srgbClr val="080808"/>
                </a:solidFill>
                <a:latin typeface="Calibri" panose="020F0502020204030204" pitchFamily="34" charset="0"/>
              </a:rPr>
              <a:t>Anadal</a:t>
            </a:r>
            <a:r>
              <a:rPr lang="tr-TR" b="1" dirty="0">
                <a:solidFill>
                  <a:srgbClr val="080808"/>
                </a:solidFill>
                <a:latin typeface="Calibri" panose="020F0502020204030204" pitchFamily="34" charset="0"/>
              </a:rPr>
              <a:t> programından mezuniyet hakkını elde eden ancak </a:t>
            </a:r>
            <a:r>
              <a:rPr lang="tr-TR" b="1" dirty="0" err="1">
                <a:solidFill>
                  <a:srgbClr val="080808"/>
                </a:solidFill>
                <a:latin typeface="Calibri" panose="020F0502020204030204" pitchFamily="34" charset="0"/>
              </a:rPr>
              <a:t>yandal</a:t>
            </a:r>
            <a:r>
              <a:rPr lang="tr-TR" b="1" dirty="0">
                <a:solidFill>
                  <a:srgbClr val="080808"/>
                </a:solidFill>
                <a:latin typeface="Calibri" panose="020F0502020204030204" pitchFamily="34" charset="0"/>
              </a:rPr>
              <a:t> programını bitiremeyen öğrencilere ilgili yönetim kurullarının kararı ile en fazla iki yarıyıl ek süre tanınır.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92151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İkinci </a:t>
            </a:r>
            <a:r>
              <a:rPr lang="tr-TR" dirty="0" smtClean="0"/>
              <a:t>Oturum</a:t>
            </a:r>
            <a:br>
              <a:rPr lang="tr-TR" dirty="0" smtClean="0"/>
            </a:br>
            <a:r>
              <a:rPr lang="tr-TR" dirty="0" smtClean="0"/>
              <a:t>Üniversite </a:t>
            </a:r>
            <a:r>
              <a:rPr lang="tr-TR" dirty="0"/>
              <a:t>Tercih Süreci</a:t>
            </a:r>
          </a:p>
        </p:txBody>
      </p:sp>
      <p:sp>
        <p:nvSpPr>
          <p:cNvPr id="3" name="İçerik Yer Tutucusu 2"/>
          <p:cNvSpPr>
            <a:spLocks noGrp="1"/>
          </p:cNvSpPr>
          <p:nvPr>
            <p:ph idx="1"/>
          </p:nvPr>
        </p:nvSpPr>
        <p:spPr>
          <a:xfrm>
            <a:off x="714400" y="1844824"/>
            <a:ext cx="7715200" cy="3489251"/>
          </a:xfrm>
        </p:spPr>
        <p:txBody>
          <a:bodyPr>
            <a:normAutofit/>
          </a:bodyPr>
          <a:lstStyle/>
          <a:p>
            <a:pPr marL="0" indent="0">
              <a:buNone/>
            </a:pPr>
            <a:r>
              <a:rPr lang="tr-TR" dirty="0"/>
              <a:t>	</a:t>
            </a:r>
            <a:endParaRPr lang="tr-TR" b="1" dirty="0" smtClean="0">
              <a:latin typeface="Calibri" panose="020F0502020204030204" pitchFamily="34" charset="0"/>
            </a:endParaRPr>
          </a:p>
          <a:p>
            <a:pPr marL="0" indent="0">
              <a:buNone/>
            </a:pPr>
            <a:r>
              <a:rPr lang="tr-TR" b="1" dirty="0" smtClean="0">
                <a:latin typeface="Calibri" panose="020F0502020204030204" pitchFamily="34" charset="0"/>
              </a:rPr>
              <a:t>	</a:t>
            </a:r>
            <a:r>
              <a:rPr lang="tr-TR" b="1" dirty="0">
                <a:solidFill>
                  <a:schemeClr val="tx1"/>
                </a:solidFill>
                <a:latin typeface="Calibri" panose="020F0502020204030204" pitchFamily="34" charset="0"/>
              </a:rPr>
              <a:t>-Yatay </a:t>
            </a:r>
            <a:r>
              <a:rPr lang="tr-TR" b="1" dirty="0" smtClean="0">
                <a:solidFill>
                  <a:schemeClr val="tx1"/>
                </a:solidFill>
                <a:latin typeface="Calibri" panose="020F0502020204030204" pitchFamily="34" charset="0"/>
              </a:rPr>
              <a:t>Geçiş</a:t>
            </a:r>
          </a:p>
          <a:p>
            <a:pPr marL="0" indent="0">
              <a:buNone/>
            </a:pP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-YÖS</a:t>
            </a:r>
          </a:p>
          <a:p>
            <a:pPr marL="0" indent="0">
              <a:buNone/>
            </a:pP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-Çift </a:t>
            </a:r>
            <a:r>
              <a:rPr lang="tr-TR" b="1" dirty="0" err="1" smtClean="0">
                <a:solidFill>
                  <a:schemeClr val="tx1"/>
                </a:solidFill>
                <a:latin typeface="Calibri" panose="020F0502020204030204" pitchFamily="34" charset="0"/>
              </a:rPr>
              <a:t>Anadal</a:t>
            </a:r>
            <a:r>
              <a:rPr lang="tr-TR" b="1" dirty="0" smtClean="0">
                <a:solidFill>
                  <a:schemeClr val="tx1"/>
                </a:solidFill>
                <a:latin typeface="Calibri" panose="020F0502020204030204" pitchFamily="34" charset="0"/>
              </a:rPr>
              <a:t> ve </a:t>
            </a:r>
            <a:r>
              <a:rPr lang="tr-TR" b="1" dirty="0" err="1" smtClean="0">
                <a:solidFill>
                  <a:schemeClr val="tx1"/>
                </a:solidFill>
                <a:latin typeface="Calibri" panose="020F0502020204030204" pitchFamily="34" charset="0"/>
              </a:rPr>
              <a:t>Yandal</a:t>
            </a:r>
            <a:endParaRPr lang="tr-TR" b="1" dirty="0" smtClean="0">
              <a:solidFill>
                <a:schemeClr val="tx1"/>
              </a:solidFill>
              <a:latin typeface="Calibri" panose="020F0502020204030204" pitchFamily="34" charset="0"/>
            </a:endParaRPr>
          </a:p>
          <a:p>
            <a:pPr marL="0" indent="0">
              <a:buNone/>
            </a:pP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-DGS</a:t>
            </a:r>
          </a:p>
          <a:p>
            <a:pPr marL="0" indent="0">
              <a:buNone/>
            </a:pP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-Bölüm İnceleme</a:t>
            </a:r>
          </a:p>
          <a:p>
            <a:pPr marL="0" indent="0">
              <a:buNone/>
            </a:pPr>
            <a:r>
              <a:rPr lang="tr-TR" b="1" dirty="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-Tercihler</a:t>
            </a:r>
            <a:endParaRPr lang="tr-TR" b="1" dirty="0">
              <a:solidFill>
                <a:schemeClr val="tx1"/>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 y="5808716"/>
            <a:ext cx="2524247" cy="1049284"/>
          </a:xfrm>
          <a:prstGeom prst="rect">
            <a:avLst/>
          </a:prstGeom>
        </p:spPr>
      </p:pic>
    </p:spTree>
    <p:extLst>
      <p:ext uri="{BB962C8B-B14F-4D97-AF65-F5344CB8AC3E}">
        <p14:creationId xmlns:p14="http://schemas.microsoft.com/office/powerpoint/2010/main" val="2478055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836712"/>
          </a:xfrm>
        </p:spPr>
        <p:txBody>
          <a:bodyPr/>
          <a:lstStyle/>
          <a:p>
            <a:r>
              <a:rPr lang="tr-TR" sz="3600" b="1" dirty="0" smtClean="0">
                <a:latin typeface="Calibri" panose="020F0502020204030204" pitchFamily="34" charset="0"/>
              </a:rPr>
              <a:t>DİKEY GEÇİŞ SINAVI (DGS)</a:t>
            </a:r>
            <a:endParaRPr lang="tr-TR" sz="3600" b="1" dirty="0">
              <a:latin typeface="Calibri" panose="020F0502020204030204" pitchFamily="34" charset="0"/>
            </a:endParaRPr>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Ø"/>
            </a:pPr>
            <a:r>
              <a:rPr lang="tr-TR" b="1" dirty="0">
                <a:solidFill>
                  <a:srgbClr val="080808"/>
                </a:solidFill>
                <a:latin typeface="Calibri" panose="020F0502020204030204" pitchFamily="34" charset="0"/>
              </a:rPr>
              <a:t>Dikey geçiş için başvuracak adaylarda, meslek yüksekokulları ve açık öğretim ön lisans programlarından mezun olmuş olma şartı aranır.</a:t>
            </a:r>
          </a:p>
          <a:p>
            <a:pPr marL="109728" indent="0">
              <a:buNone/>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a:solidFill>
                  <a:srgbClr val="080808"/>
                </a:solidFill>
                <a:latin typeface="Calibri" panose="020F0502020204030204" pitchFamily="34" charset="0"/>
              </a:rPr>
              <a:t>Sınavda uygulanacak test, çoktan seçmeli sorulardan oluşacaktır.</a:t>
            </a:r>
          </a:p>
          <a:p>
            <a:pPr marL="109728" indent="0">
              <a:buNone/>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altLang="tr-TR" b="1" dirty="0" smtClean="0">
                <a:solidFill>
                  <a:srgbClr val="080808"/>
                </a:solidFill>
                <a:latin typeface="Calibri" panose="020F0502020204030204" pitchFamily="34" charset="0"/>
              </a:rPr>
              <a:t>2017-DGS </a:t>
            </a:r>
            <a:r>
              <a:rPr lang="tr-TR" altLang="tr-TR" b="1" dirty="0">
                <a:solidFill>
                  <a:srgbClr val="080808"/>
                </a:solidFill>
                <a:latin typeface="Calibri" panose="020F0502020204030204" pitchFamily="34" charset="0"/>
              </a:rPr>
              <a:t>sonuçları sadece </a:t>
            </a:r>
            <a:r>
              <a:rPr lang="tr-TR" altLang="tr-TR" b="1" dirty="0" smtClean="0">
                <a:solidFill>
                  <a:srgbClr val="080808"/>
                </a:solidFill>
                <a:latin typeface="Calibri" panose="020F0502020204030204" pitchFamily="34" charset="0"/>
              </a:rPr>
              <a:t>2017-2018 </a:t>
            </a:r>
            <a:r>
              <a:rPr lang="tr-TR" altLang="tr-TR" b="1" dirty="0">
                <a:solidFill>
                  <a:srgbClr val="080808"/>
                </a:solidFill>
                <a:latin typeface="Calibri" panose="020F0502020204030204" pitchFamily="34" charset="0"/>
              </a:rPr>
              <a:t>öğretim yılı için yapılacak yerleştirmede geçerli olacaktır.</a:t>
            </a:r>
          </a:p>
          <a:p>
            <a:pPr>
              <a:buFont typeface="Wingdings" panose="05000000000000000000" pitchFamily="2" charset="2"/>
              <a:buChar char="Ø"/>
            </a:pPr>
            <a:endParaRPr lang="tr-TR" altLang="tr-TR" b="1" dirty="0">
              <a:solidFill>
                <a:srgbClr val="080808"/>
              </a:solidFill>
              <a:latin typeface="Calibri" panose="020F0502020204030204" pitchFamily="34" charset="0"/>
            </a:endParaRPr>
          </a:p>
          <a:p>
            <a:pPr algn="just">
              <a:buFont typeface="Wingdings" panose="05000000000000000000" pitchFamily="2" charset="2"/>
              <a:buChar char="Ø"/>
            </a:pPr>
            <a:r>
              <a:rPr lang="tr-TR" b="1" dirty="0">
                <a:solidFill>
                  <a:srgbClr val="080808"/>
                </a:solidFill>
                <a:latin typeface="Calibri" panose="020F0502020204030204" pitchFamily="34" charset="0"/>
              </a:rPr>
              <a:t>DGS puanları, adayların sınav sonuçlarından hesaplanan sözel ve sayısal standart puanlarının ve ön lisans öğrenimlerinde elde ettikleri akademik not ortalamalarından hesaplanan ön lisans başarı puanlarının (ÖBP) belli katsayılarla çarpılarak toplanmasıyla elde edilecektir.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75015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260648"/>
            <a:ext cx="8064896" cy="5909310"/>
          </a:xfrm>
          <a:prstGeom prst="rect">
            <a:avLst/>
          </a:prstGeom>
        </p:spPr>
        <p:txBody>
          <a:bodyPr wrap="square">
            <a:spAutoFit/>
          </a:bodyPr>
          <a:lstStyle/>
          <a:p>
            <a:endParaRPr lang="tr-TR" altLang="tr-TR" b="1" dirty="0" smtClean="0">
              <a:solidFill>
                <a:srgbClr val="080808"/>
              </a:solidFill>
              <a:latin typeface="Calibri" panose="020F0502020204030204" pitchFamily="34" charset="0"/>
            </a:endParaRPr>
          </a:p>
          <a:p>
            <a:pPr>
              <a:buFont typeface="Wingdings" panose="05000000000000000000" pitchFamily="2" charset="2"/>
              <a:buChar char="Ø"/>
            </a:pPr>
            <a:endParaRPr lang="tr-TR" altLang="tr-TR" b="1" dirty="0">
              <a:solidFill>
                <a:srgbClr val="080808"/>
              </a:solidFill>
              <a:latin typeface="Calibri" panose="020F0502020204030204" pitchFamily="34" charset="0"/>
            </a:endParaRPr>
          </a:p>
          <a:p>
            <a:pPr>
              <a:buFont typeface="Wingdings" panose="05000000000000000000" pitchFamily="2" charset="2"/>
              <a:buChar char="Ø"/>
            </a:pPr>
            <a:r>
              <a:rPr lang="tr-TR" altLang="tr-TR" b="1" dirty="0" smtClean="0">
                <a:solidFill>
                  <a:srgbClr val="080808"/>
                </a:solidFill>
                <a:latin typeface="Calibri" panose="020F0502020204030204" pitchFamily="34" charset="0"/>
              </a:rPr>
              <a:t>Sınav saat 10’da başlamakta ve 9.45’ten sonra adaylar sınav binasına alınmamaktadır.</a:t>
            </a:r>
          </a:p>
          <a:p>
            <a:pPr>
              <a:buFont typeface="Wingdings" panose="05000000000000000000" pitchFamily="2" charset="2"/>
              <a:buChar char="Ø"/>
            </a:pPr>
            <a:endParaRPr lang="tr-TR" altLang="tr-TR" b="1" dirty="0" smtClean="0">
              <a:solidFill>
                <a:srgbClr val="080808"/>
              </a:solidFill>
              <a:latin typeface="Calibri" panose="020F0502020204030204" pitchFamily="34" charset="0"/>
            </a:endParaRPr>
          </a:p>
          <a:p>
            <a:pPr>
              <a:buFont typeface="Wingdings" panose="05000000000000000000" pitchFamily="2" charset="2"/>
              <a:buChar char="Ø"/>
            </a:pPr>
            <a:endParaRPr lang="tr-TR" altLang="tr-TR" b="1" dirty="0">
              <a:solidFill>
                <a:srgbClr val="080808"/>
              </a:solidFill>
              <a:latin typeface="Calibri" panose="020F0502020204030204" pitchFamily="34" charset="0"/>
            </a:endParaRPr>
          </a:p>
          <a:p>
            <a:pPr algn="just">
              <a:buFont typeface="Wingdings" panose="05000000000000000000" pitchFamily="2" charset="2"/>
              <a:buChar char="Ø"/>
            </a:pPr>
            <a:r>
              <a:rPr lang="tr-TR" altLang="tr-TR" b="1" dirty="0" smtClean="0">
                <a:solidFill>
                  <a:schemeClr val="accent3"/>
                </a:solidFill>
                <a:latin typeface="Calibri" panose="020F0502020204030204" pitchFamily="34" charset="0"/>
              </a:rPr>
              <a:t>Açık </a:t>
            </a:r>
            <a:r>
              <a:rPr lang="tr-TR" altLang="tr-TR" b="1" dirty="0">
                <a:solidFill>
                  <a:schemeClr val="accent3"/>
                </a:solidFill>
                <a:latin typeface="Calibri" panose="020F0502020204030204" pitchFamily="34" charset="0"/>
              </a:rPr>
              <a:t>öğretim ve meslek yüksekokullarının ön lisans programlarından mezun olanlardan kendi alanlarındaki açık öğretim lisans programlarına devam etmek isteyenlerin de DGS’ye girmeleri gerekmektedir</a:t>
            </a:r>
            <a:r>
              <a:rPr lang="tr-TR" altLang="tr-TR" b="1" dirty="0" smtClean="0">
                <a:solidFill>
                  <a:schemeClr val="accent3"/>
                </a:solidFill>
                <a:latin typeface="Calibri" panose="020F0502020204030204" pitchFamily="34" charset="0"/>
              </a:rPr>
              <a:t>.</a:t>
            </a:r>
          </a:p>
          <a:p>
            <a:pPr>
              <a:buFont typeface="Wingdings" panose="05000000000000000000" pitchFamily="2" charset="2"/>
              <a:buChar char="Ø"/>
            </a:pPr>
            <a:endParaRPr lang="tr-TR" altLang="tr-TR" b="1" dirty="0" smtClean="0">
              <a:solidFill>
                <a:srgbClr val="080808"/>
              </a:solidFill>
              <a:latin typeface="Calibri" panose="020F0502020204030204" pitchFamily="34" charset="0"/>
            </a:endParaRPr>
          </a:p>
          <a:p>
            <a:pPr>
              <a:buFont typeface="Wingdings" panose="05000000000000000000" pitchFamily="2" charset="2"/>
              <a:buChar char="Ø"/>
            </a:pPr>
            <a:endParaRPr lang="tr-TR" altLang="tr-TR" b="1" dirty="0">
              <a:solidFill>
                <a:srgbClr val="080808"/>
              </a:solidFill>
              <a:latin typeface="Calibri" panose="020F0502020204030204" pitchFamily="34" charset="0"/>
            </a:endParaRPr>
          </a:p>
          <a:p>
            <a:pPr>
              <a:buFont typeface="Wingdings" panose="05000000000000000000" pitchFamily="2" charset="2"/>
              <a:buChar char="Ø"/>
            </a:pPr>
            <a:r>
              <a:rPr lang="tr-TR" altLang="tr-TR" b="1" dirty="0" smtClean="0">
                <a:solidFill>
                  <a:srgbClr val="080808"/>
                </a:solidFill>
                <a:latin typeface="Calibri" panose="020F0502020204030204" pitchFamily="34" charset="0"/>
              </a:rPr>
              <a:t>2017 DGS’de optik form verilmemiştir.</a:t>
            </a:r>
          </a:p>
          <a:p>
            <a:endParaRPr lang="tr-TR" altLang="tr-TR" b="1" dirty="0" smtClean="0">
              <a:solidFill>
                <a:srgbClr val="080808"/>
              </a:solidFill>
              <a:latin typeface="Calibri" panose="020F0502020204030204" pitchFamily="34" charset="0"/>
            </a:endParaRPr>
          </a:p>
          <a:p>
            <a:endParaRPr lang="tr-TR" altLang="tr-TR" b="1" dirty="0">
              <a:solidFill>
                <a:srgbClr val="080808"/>
              </a:solidFill>
              <a:latin typeface="Calibri" panose="020F0502020204030204" pitchFamily="34" charset="0"/>
            </a:endParaRPr>
          </a:p>
          <a:p>
            <a:pPr>
              <a:buFont typeface="Wingdings" panose="05000000000000000000" pitchFamily="2" charset="2"/>
              <a:buChar char="Ø"/>
            </a:pPr>
            <a:r>
              <a:rPr lang="tr-TR" altLang="tr-TR" b="1" dirty="0">
                <a:solidFill>
                  <a:srgbClr val="080808"/>
                </a:solidFill>
                <a:latin typeface="Calibri" panose="020F0502020204030204" pitchFamily="34" charset="0"/>
              </a:rPr>
              <a:t>Sınav 60 sözel, 60 sayısal soru olmak üzere toplam 120 soru; 140 dakikadır.</a:t>
            </a:r>
          </a:p>
          <a:p>
            <a:pPr marL="109728" indent="0">
              <a:buNone/>
            </a:pPr>
            <a:endParaRPr lang="tr-TR" altLang="tr-TR" b="1" dirty="0" smtClean="0">
              <a:solidFill>
                <a:srgbClr val="080808"/>
              </a:solidFill>
              <a:latin typeface="Calibri" panose="020F0502020204030204" pitchFamily="34" charset="0"/>
            </a:endParaRPr>
          </a:p>
          <a:p>
            <a:pPr marL="109728" indent="0">
              <a:buNone/>
            </a:pPr>
            <a:endParaRPr lang="tr-TR" altLang="tr-TR" b="1" dirty="0">
              <a:solidFill>
                <a:srgbClr val="080808"/>
              </a:solidFill>
              <a:latin typeface="Calibri" panose="020F0502020204030204" pitchFamily="34" charset="0"/>
            </a:endParaRPr>
          </a:p>
          <a:p>
            <a:pPr>
              <a:buFont typeface="Wingdings" panose="05000000000000000000" pitchFamily="2" charset="2"/>
              <a:buChar char="Ø"/>
            </a:pPr>
            <a:r>
              <a:rPr lang="tr-TR" altLang="tr-TR" b="1" dirty="0">
                <a:solidFill>
                  <a:srgbClr val="080808"/>
                </a:solidFill>
                <a:latin typeface="Calibri" panose="020F0502020204030204" pitchFamily="34" charset="0"/>
              </a:rPr>
              <a:t>En çok 30 tercih yapabilecektir</a:t>
            </a:r>
            <a:r>
              <a:rPr lang="tr-TR" altLang="tr-TR" b="1" dirty="0" smtClean="0">
                <a:solidFill>
                  <a:srgbClr val="080808"/>
                </a:solidFill>
                <a:latin typeface="Century Gothic" pitchFamily="34" charset="0"/>
              </a:rPr>
              <a:t>.</a:t>
            </a:r>
          </a:p>
          <a:p>
            <a:pPr>
              <a:buFont typeface="Wingdings" panose="05000000000000000000" pitchFamily="2" charset="2"/>
              <a:buChar char="Ø"/>
            </a:pPr>
            <a:endParaRPr lang="tr-TR" altLang="tr-TR" b="1" dirty="0">
              <a:solidFill>
                <a:srgbClr val="080808"/>
              </a:solidFill>
              <a:latin typeface="Century Gothic" pitchFamily="34" charset="0"/>
            </a:endParaRPr>
          </a:p>
          <a:p>
            <a:pPr>
              <a:buFont typeface="Wingdings" panose="05000000000000000000" pitchFamily="2" charset="2"/>
              <a:buChar char="Ø"/>
            </a:pPr>
            <a:endParaRPr lang="tr-TR" altLang="tr-TR" b="1" dirty="0" smtClean="0">
              <a:solidFill>
                <a:srgbClr val="080808"/>
              </a:solidFill>
              <a:latin typeface="Century Gothic" pitchFamily="34" charset="0"/>
            </a:endParaRPr>
          </a:p>
          <a:p>
            <a:endParaRPr lang="tr-TR" altLang="tr-TR" b="1" dirty="0">
              <a:solidFill>
                <a:srgbClr val="080808"/>
              </a:solidFill>
              <a:latin typeface="Century Gothic"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55618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528" y="1124744"/>
            <a:ext cx="8496943" cy="41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97427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640960" cy="5649491"/>
          </a:xfrm>
        </p:spPr>
        <p:txBody>
          <a:bodyPr/>
          <a:lstStyle/>
          <a:p>
            <a:pPr marL="0" indent="0" algn="ctr">
              <a:buNone/>
            </a:pPr>
            <a:r>
              <a:rPr lang="tr-TR" b="1" dirty="0">
                <a:solidFill>
                  <a:schemeClr val="accent3"/>
                </a:solidFill>
              </a:rPr>
              <a:t>GASTRONOMİ ve MUTFAK </a:t>
            </a:r>
            <a:r>
              <a:rPr lang="tr-TR" b="1" dirty="0" smtClean="0">
                <a:solidFill>
                  <a:schemeClr val="accent3"/>
                </a:solidFill>
              </a:rPr>
              <a:t>SANATLARI (SÖZ)</a:t>
            </a:r>
            <a:endParaRPr lang="tr-TR" dirty="0">
              <a:solidFill>
                <a:schemeClr val="accent3"/>
              </a:solidFill>
            </a:endParaRPr>
          </a:p>
          <a:p>
            <a:pPr algn="just"/>
            <a:endParaRPr lang="tr-TR" b="1" dirty="0" smtClean="0">
              <a:solidFill>
                <a:schemeClr val="tx1"/>
              </a:solidFill>
            </a:endParaRPr>
          </a:p>
          <a:p>
            <a:pPr algn="just"/>
            <a:r>
              <a:rPr lang="tr-TR" b="1" dirty="0" smtClean="0">
                <a:solidFill>
                  <a:schemeClr val="tx1"/>
                </a:solidFill>
                <a:latin typeface="Calibri" panose="020F0502020204030204" pitchFamily="34" charset="0"/>
              </a:rPr>
              <a:t>Programın </a:t>
            </a:r>
            <a:r>
              <a:rPr lang="tr-TR" b="1" dirty="0">
                <a:solidFill>
                  <a:schemeClr val="tx1"/>
                </a:solidFill>
                <a:latin typeface="Calibri" panose="020F0502020204030204" pitchFamily="34" charset="0"/>
              </a:rPr>
              <a:t>Amacı:</a:t>
            </a:r>
            <a:r>
              <a:rPr lang="tr-TR" dirty="0">
                <a:solidFill>
                  <a:schemeClr val="tx1"/>
                </a:solidFill>
                <a:latin typeface="Calibri" panose="020F0502020204030204" pitchFamily="34" charset="0"/>
              </a:rPr>
              <a:t> Türk Kültürü’nü Gastronomi ile harmanlayarak ekonomik, kültürel, coğrafi açıdan yiyeceklerin tarladan ya da çiftlikten ilk yetiştirildiği andan sofraya gelinceye kadar ki bütün aşamalarını uygun ve disiplinli bir şekilde uygulayan Gastronomlar yetiştirmektir</a:t>
            </a:r>
            <a:r>
              <a:rPr lang="tr-TR" dirty="0" smtClean="0">
                <a:solidFill>
                  <a:schemeClr val="tx1"/>
                </a:solidFill>
                <a:latin typeface="Calibri" panose="020F0502020204030204" pitchFamily="34" charset="0"/>
              </a:rPr>
              <a:t>.</a:t>
            </a:r>
          </a:p>
          <a:p>
            <a:pPr marL="0" indent="0" algn="just">
              <a:buNone/>
            </a:pPr>
            <a:endParaRPr lang="tr-TR" dirty="0">
              <a:solidFill>
                <a:schemeClr val="tx1"/>
              </a:solidFill>
              <a:latin typeface="Calibri" panose="020F0502020204030204" pitchFamily="34" charset="0"/>
            </a:endParaRPr>
          </a:p>
          <a:p>
            <a:pPr algn="just"/>
            <a:r>
              <a:rPr lang="tr-TR" b="1" dirty="0">
                <a:solidFill>
                  <a:schemeClr val="tx1"/>
                </a:solidFill>
                <a:latin typeface="Calibri" panose="020F0502020204030204" pitchFamily="34" charset="0"/>
              </a:rPr>
              <a:t>Çalışma Alanları</a:t>
            </a:r>
            <a:r>
              <a:rPr lang="tr-TR" dirty="0">
                <a:solidFill>
                  <a:schemeClr val="tx1"/>
                </a:solidFill>
                <a:latin typeface="Calibri" panose="020F0502020204030204" pitchFamily="34" charset="0"/>
              </a:rPr>
              <a:t>: Gastronomi mezunları, restoranlar, otel mutfakları, </a:t>
            </a:r>
            <a:r>
              <a:rPr lang="tr-TR" dirty="0" err="1">
                <a:solidFill>
                  <a:schemeClr val="tx1"/>
                </a:solidFill>
                <a:latin typeface="Calibri" panose="020F0502020204030204" pitchFamily="34" charset="0"/>
              </a:rPr>
              <a:t>catering</a:t>
            </a:r>
            <a:r>
              <a:rPr lang="tr-TR" dirty="0">
                <a:solidFill>
                  <a:schemeClr val="tx1"/>
                </a:solidFill>
                <a:latin typeface="Calibri" panose="020F0502020204030204" pitchFamily="34" charset="0"/>
              </a:rPr>
              <a:t> şirketleri, kurumların mutfakları gibi bölümlerde çalışabilir. Ek olarak da kendi işini kurma belgesi alındığından dolayı kendi işlerini de kurabilirler.</a:t>
            </a:r>
          </a:p>
          <a:p>
            <a:pPr marL="0" indent="0">
              <a:buNone/>
            </a:pPr>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44407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792088"/>
          </a:xfrm>
        </p:spPr>
        <p:txBody>
          <a:bodyPr/>
          <a:lstStyle/>
          <a:p>
            <a:r>
              <a:rPr lang="tr-TR" sz="3600" b="1" dirty="0" smtClean="0">
                <a:solidFill>
                  <a:schemeClr val="accent3"/>
                </a:solidFill>
                <a:latin typeface="Calibri" panose="020F0502020204030204" pitchFamily="34" charset="0"/>
              </a:rPr>
              <a:t>ERGOTERAPİ (SAY)</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a:xfrm>
            <a:off x="323528" y="1124744"/>
            <a:ext cx="8496944" cy="5184576"/>
          </a:xfrm>
        </p:spPr>
        <p:txBody>
          <a:bodyPr>
            <a:noAutofit/>
          </a:bodyPr>
          <a:lstStyle/>
          <a:p>
            <a:pPr marL="0" lvl="0" indent="0" algn="just">
              <a:buClr>
                <a:srgbClr val="1F497D"/>
              </a:buClr>
              <a:buSzPct val="100000"/>
              <a:buNone/>
              <a:defRPr/>
            </a:pPr>
            <a:r>
              <a:rPr lang="tr-TR" sz="2000" b="1" dirty="0" smtClean="0">
                <a:solidFill>
                  <a:sysClr val="windowText" lastClr="000000"/>
                </a:solidFill>
                <a:latin typeface="Calibri" panose="020F0502020204030204" pitchFamily="34" charset="0"/>
              </a:rPr>
              <a:t>	</a:t>
            </a:r>
            <a:r>
              <a:rPr lang="tr-TR" sz="2000" dirty="0" smtClean="0">
                <a:solidFill>
                  <a:sysClr val="windowText" lastClr="000000"/>
                </a:solidFill>
                <a:latin typeface="Calibri" panose="020F0502020204030204" pitchFamily="34" charset="0"/>
              </a:rPr>
              <a:t>Yaralanma </a:t>
            </a:r>
            <a:r>
              <a:rPr lang="tr-TR" sz="2000" dirty="0">
                <a:solidFill>
                  <a:sysClr val="windowText" lastClr="000000"/>
                </a:solidFill>
                <a:latin typeface="Calibri" panose="020F0502020204030204" pitchFamily="34" charset="0"/>
              </a:rPr>
              <a:t>veya hastalık nedeniyle bazı işlevlerini kaybetmiş kişilerin, günlük yaşam aktivitelerinde bağımsızlıklarını artırmak için giyinme, kendine bakım, </a:t>
            </a:r>
            <a:r>
              <a:rPr lang="tr-TR" sz="2000" dirty="0" err="1">
                <a:solidFill>
                  <a:sysClr val="windowText" lastClr="000000"/>
                </a:solidFill>
                <a:latin typeface="Calibri" panose="020F0502020204030204" pitchFamily="34" charset="0"/>
              </a:rPr>
              <a:t>mobilite</a:t>
            </a:r>
            <a:r>
              <a:rPr lang="tr-TR" sz="2000" dirty="0">
                <a:solidFill>
                  <a:sysClr val="windowText" lastClr="000000"/>
                </a:solidFill>
                <a:latin typeface="Calibri" panose="020F0502020204030204" pitchFamily="34" charset="0"/>
              </a:rPr>
              <a:t>  ve yemek yeme gibi becerileri  mevcut kapasite ile yapılabilmesine yardımcı özel yöntemlerin öğretilmesidir.</a:t>
            </a:r>
          </a:p>
          <a:p>
            <a:pPr marL="274320" lvl="0" indent="-274320" algn="just">
              <a:buClr>
                <a:srgbClr val="1F497D"/>
              </a:buClr>
              <a:buSzPct val="100000"/>
              <a:buFont typeface="Wingdings" panose="05000000000000000000" pitchFamily="2" charset="2"/>
              <a:buChar char="v"/>
              <a:defRPr/>
            </a:pPr>
            <a:endParaRPr lang="tr-TR" sz="2000" dirty="0">
              <a:solidFill>
                <a:sysClr val="windowText" lastClr="000000"/>
              </a:solidFill>
              <a:latin typeface="Calibri" panose="020F0502020204030204" pitchFamily="34" charset="0"/>
            </a:endParaRPr>
          </a:p>
          <a:p>
            <a:pPr marL="0" lvl="0" indent="0" algn="just">
              <a:buClr>
                <a:srgbClr val="1F497D"/>
              </a:buClr>
              <a:buSzPct val="100000"/>
              <a:buNone/>
              <a:defRPr/>
            </a:pPr>
            <a:r>
              <a:rPr lang="tr-TR" sz="2000" dirty="0" smtClean="0">
                <a:solidFill>
                  <a:sysClr val="windowText" lastClr="000000"/>
                </a:solidFill>
                <a:latin typeface="Calibri" panose="020F0502020204030204" pitchFamily="34" charset="0"/>
              </a:rPr>
              <a:t>	</a:t>
            </a:r>
            <a:r>
              <a:rPr lang="tr-TR" sz="2000" dirty="0" err="1" smtClean="0">
                <a:solidFill>
                  <a:sysClr val="windowText" lastClr="000000"/>
                </a:solidFill>
                <a:latin typeface="Calibri" panose="020F0502020204030204" pitchFamily="34" charset="0"/>
              </a:rPr>
              <a:t>Ergoterapi</a:t>
            </a:r>
            <a:r>
              <a:rPr lang="tr-TR" sz="2000" dirty="0" smtClean="0">
                <a:solidFill>
                  <a:sysClr val="windowText" lastClr="000000"/>
                </a:solidFill>
                <a:latin typeface="Calibri" panose="020F0502020204030204" pitchFamily="34" charset="0"/>
              </a:rPr>
              <a:t>  </a:t>
            </a:r>
            <a:r>
              <a:rPr lang="tr-TR" sz="2000" dirty="0">
                <a:solidFill>
                  <a:sysClr val="windowText" lastClr="000000"/>
                </a:solidFill>
                <a:latin typeface="Calibri" panose="020F0502020204030204" pitchFamily="34" charset="0"/>
              </a:rPr>
              <a:t>anlamlı ve amaçlı aktivitelerle sağlığı ve refahı  geliştiren  kişi merkezli bir sağlık mesleğidir. </a:t>
            </a:r>
            <a:r>
              <a:rPr lang="tr-TR" sz="2000" dirty="0" err="1">
                <a:solidFill>
                  <a:sysClr val="windowText" lastClr="000000"/>
                </a:solidFill>
                <a:latin typeface="Calibri" panose="020F0502020204030204" pitchFamily="34" charset="0"/>
              </a:rPr>
              <a:t>Ergoterapinin</a:t>
            </a:r>
            <a:r>
              <a:rPr lang="tr-TR" sz="2000" dirty="0">
                <a:solidFill>
                  <a:sysClr val="windowText" lastClr="000000"/>
                </a:solidFill>
                <a:latin typeface="Calibri" panose="020F0502020204030204" pitchFamily="34" charset="0"/>
              </a:rPr>
              <a:t> temel amacı kişilerin günlük yaşam aktivitelerine katılımını sağlamaktır.  </a:t>
            </a:r>
            <a:endParaRPr lang="tr-TR" sz="2000" dirty="0" smtClean="0">
              <a:solidFill>
                <a:sysClr val="windowText" lastClr="000000"/>
              </a:solidFill>
              <a:latin typeface="Calibri" panose="020F0502020204030204" pitchFamily="34" charset="0"/>
            </a:endParaRPr>
          </a:p>
          <a:p>
            <a:pPr marL="0" lvl="0" indent="0" algn="just">
              <a:buClr>
                <a:srgbClr val="1F497D"/>
              </a:buClr>
              <a:buSzPct val="100000"/>
              <a:buNone/>
              <a:defRPr/>
            </a:pPr>
            <a:endParaRPr lang="tr-TR" sz="2000" dirty="0">
              <a:solidFill>
                <a:sysClr val="windowText" lastClr="000000"/>
              </a:solidFill>
              <a:latin typeface="Calibri" panose="020F0502020204030204" pitchFamily="34" charset="0"/>
            </a:endParaRPr>
          </a:p>
          <a:p>
            <a:pPr marL="0" lvl="0" indent="0" algn="just">
              <a:buClr>
                <a:srgbClr val="1F497D"/>
              </a:buClr>
              <a:buSzPct val="100000"/>
              <a:buNone/>
              <a:defRPr/>
            </a:pPr>
            <a:r>
              <a:rPr lang="tr-TR" sz="2000" dirty="0" smtClean="0">
                <a:solidFill>
                  <a:sysClr val="windowText" lastClr="000000"/>
                </a:solidFill>
                <a:latin typeface="Calibri" panose="020F0502020204030204" pitchFamily="34" charset="0"/>
              </a:rPr>
              <a:t>	</a:t>
            </a:r>
            <a:r>
              <a:rPr lang="tr-TR" sz="2000" dirty="0" err="1" smtClean="0">
                <a:solidFill>
                  <a:sysClr val="windowText" lastClr="000000"/>
                </a:solidFill>
                <a:latin typeface="Calibri" panose="020F0502020204030204" pitchFamily="34" charset="0"/>
              </a:rPr>
              <a:t>Ergoterapistler</a:t>
            </a:r>
            <a:r>
              <a:rPr lang="tr-TR" sz="2000" dirty="0" smtClean="0">
                <a:solidFill>
                  <a:sysClr val="windowText" lastClr="000000"/>
                </a:solidFill>
                <a:latin typeface="Calibri" panose="020F0502020204030204" pitchFamily="34" charset="0"/>
              </a:rPr>
              <a:t> </a:t>
            </a:r>
            <a:r>
              <a:rPr lang="tr-TR" sz="2000" dirty="0">
                <a:solidFill>
                  <a:sysClr val="windowText" lastClr="000000"/>
                </a:solidFill>
                <a:latin typeface="Calibri" panose="020F0502020204030204" pitchFamily="34" charset="0"/>
              </a:rPr>
              <a:t>kişi ve toplulukların  istedikleri, ihtiyaç duydukları veya kendilerinden beklenen aktiviteleri yapabilme becerilerini  geliştirerek veya aktiviteyi ya da çevreyi kişilerin katılımını  daha iyi sağlayabilecek şekilde düzenleyerek  bu amaca  ulaşırlar</a:t>
            </a:r>
            <a:r>
              <a:rPr lang="tr-TR" sz="2000" dirty="0" smtClean="0">
                <a:solidFill>
                  <a:sysClr val="windowText" lastClr="000000"/>
                </a:solidFill>
                <a:latin typeface="Calibri" panose="020F0502020204030204" pitchFamily="34" charset="0"/>
              </a:rPr>
              <a:t>.</a:t>
            </a:r>
            <a:endParaRPr lang="tr-TR" sz="2000" dirty="0">
              <a:solidFill>
                <a:sysClr val="windowText" lastClr="000000"/>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737867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556793"/>
            <a:ext cx="8640959" cy="4392488"/>
          </a:xfrm>
        </p:spPr>
        <p:txBody>
          <a:bodyPr>
            <a:normAutofit/>
          </a:bodyPr>
          <a:lstStyle/>
          <a:p>
            <a:pPr algn="just"/>
            <a:r>
              <a:rPr lang="tr-TR" sz="2200" b="1" dirty="0" smtClean="0">
                <a:solidFill>
                  <a:schemeClr val="tx1"/>
                </a:solidFill>
                <a:latin typeface="Calibri" panose="020F0502020204030204" pitchFamily="34" charset="0"/>
              </a:rPr>
              <a:t>Programın </a:t>
            </a:r>
            <a:r>
              <a:rPr lang="tr-TR" sz="2200" b="1" dirty="0">
                <a:solidFill>
                  <a:schemeClr val="tx1"/>
                </a:solidFill>
                <a:latin typeface="Calibri" panose="020F0502020204030204" pitchFamily="34" charset="0"/>
              </a:rPr>
              <a:t>Amacı: </a:t>
            </a:r>
            <a:r>
              <a:rPr lang="tr-TR" sz="2200" dirty="0">
                <a:solidFill>
                  <a:schemeClr val="tx1"/>
                </a:solidFill>
                <a:latin typeface="Calibri" panose="020F0502020204030204" pitchFamily="34" charset="0"/>
              </a:rPr>
              <a:t>Grafik, baskı ve resim gibi grafik iletişimi alanında çalışacak uzman personeller yetiştirmektir. Grafik tasarımı bölümü biraz sanatla iç içe olduğu için öğrencinin sanatsal konulardaki fikir ve düşüncelerini de geliştirmesine yardımcı olmaktadır.  Sanatsal yönlerinin daha güçlü olması bu bölümde onlara iyi bir başarı getirecektir. Algılamada incelik ve hayata farklı perspektiflerden bakabilmeleri son derece önemlidir.</a:t>
            </a:r>
          </a:p>
          <a:p>
            <a:pPr algn="just"/>
            <a:r>
              <a:rPr lang="tr-TR" sz="2200" b="1" dirty="0">
                <a:solidFill>
                  <a:schemeClr val="tx1"/>
                </a:solidFill>
                <a:latin typeface="Calibri" panose="020F0502020204030204" pitchFamily="34" charset="0"/>
              </a:rPr>
              <a:t>Çalışma Alanları: </a:t>
            </a:r>
            <a:r>
              <a:rPr lang="tr-TR" sz="2200" dirty="0">
                <a:solidFill>
                  <a:schemeClr val="tx1"/>
                </a:solidFill>
                <a:latin typeface="Calibri" panose="020F0502020204030204" pitchFamily="34" charset="0"/>
              </a:rPr>
              <a:t>Bu bölüm mezunları birçok unvanla anılmaktadırlar. Lisans mezunu olan öğrencilere grafik tasarımcısı unvanı verilmektedir. Çalışma alanları son derece geniştir. Televizyon kanallarında, reklam şirketlerinde sanat danışmanlığı, TRT’de grafik danışmanlığı, çeşitli müzelerde sergileme uzmanı olarak rahatça görev alabilirler. </a:t>
            </a:r>
          </a:p>
          <a:p>
            <a:endParaRPr lang="tr-TR" dirty="0"/>
          </a:p>
        </p:txBody>
      </p:sp>
      <p:sp>
        <p:nvSpPr>
          <p:cNvPr id="4" name="Unvan 3"/>
          <p:cNvSpPr>
            <a:spLocks noGrp="1"/>
          </p:cNvSpPr>
          <p:nvPr>
            <p:ph type="title"/>
          </p:nvPr>
        </p:nvSpPr>
        <p:spPr>
          <a:xfrm>
            <a:off x="432226" y="332656"/>
            <a:ext cx="8229600" cy="835496"/>
          </a:xfrm>
        </p:spPr>
        <p:txBody>
          <a:bodyPr/>
          <a:lstStyle/>
          <a:p>
            <a:r>
              <a:rPr lang="tr-TR" sz="3600" b="1" dirty="0" smtClean="0">
                <a:solidFill>
                  <a:schemeClr val="accent3"/>
                </a:solidFill>
                <a:latin typeface="Calibri" panose="020F0502020204030204" pitchFamily="34" charset="0"/>
              </a:rPr>
              <a:t>GRAFİK TASARIMI (EA-ÖZEL YETENEK)</a:t>
            </a:r>
            <a:endParaRPr lang="tr-TR" sz="3600" b="1" dirty="0">
              <a:solidFill>
                <a:schemeClr val="accent3"/>
              </a:solidFill>
              <a:latin typeface="Calibri" panose="020F050202020403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02085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792088"/>
          </a:xfrm>
        </p:spPr>
        <p:txBody>
          <a:bodyPr/>
          <a:lstStyle/>
          <a:p>
            <a:r>
              <a:rPr lang="tr-TR" sz="3600" b="1" dirty="0" smtClean="0">
                <a:solidFill>
                  <a:schemeClr val="accent3"/>
                </a:solidFill>
                <a:latin typeface="Calibri" panose="020F0502020204030204" pitchFamily="34" charset="0"/>
              </a:rPr>
              <a:t>DİL VE KONUŞMA TERAPİSİ (SAY)</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a:xfrm>
            <a:off x="323528" y="1340768"/>
            <a:ext cx="8640960" cy="4785395"/>
          </a:xfrm>
        </p:spPr>
        <p:txBody>
          <a:bodyPr>
            <a:normAutofit lnSpcReduction="10000"/>
          </a:bodyPr>
          <a:lstStyle/>
          <a:p>
            <a:pPr algn="just"/>
            <a:r>
              <a:rPr lang="tr-TR" sz="2200" b="1" dirty="0" smtClean="0">
                <a:solidFill>
                  <a:schemeClr val="tx1"/>
                </a:solidFill>
                <a:latin typeface="Calibri" panose="020F0502020204030204" pitchFamily="34" charset="0"/>
              </a:rPr>
              <a:t>Programın </a:t>
            </a:r>
            <a:r>
              <a:rPr lang="tr-TR" sz="2200" b="1" dirty="0">
                <a:solidFill>
                  <a:schemeClr val="tx1"/>
                </a:solidFill>
                <a:latin typeface="Calibri" panose="020F0502020204030204" pitchFamily="34" charset="0"/>
              </a:rPr>
              <a:t>Amacı: </a:t>
            </a:r>
            <a:r>
              <a:rPr lang="tr-TR" sz="2200" dirty="0">
                <a:solidFill>
                  <a:schemeClr val="tx1"/>
                </a:solidFill>
                <a:latin typeface="Calibri" panose="020F0502020204030204" pitchFamily="34" charset="0"/>
              </a:rPr>
              <a:t>İnsanlarda bulunan ses bozukluklarını, dil bozukluklarını ve bunların sebeplerini belirleyerek, bu problemleri çözüm bulup uygulayacak veya uygulatacak eğitimli kişiler yetiştirmektir. </a:t>
            </a:r>
            <a:endParaRPr lang="tr-TR" sz="2200" dirty="0" smtClean="0">
              <a:solidFill>
                <a:schemeClr val="tx1"/>
              </a:solidFill>
              <a:latin typeface="Calibri" panose="020F0502020204030204" pitchFamily="34" charset="0"/>
            </a:endParaRPr>
          </a:p>
          <a:p>
            <a:pPr algn="just"/>
            <a:endParaRPr lang="tr-TR" sz="2200" dirty="0">
              <a:solidFill>
                <a:schemeClr val="tx1"/>
              </a:solidFill>
              <a:latin typeface="Calibri" panose="020F0502020204030204" pitchFamily="34" charset="0"/>
            </a:endParaRPr>
          </a:p>
          <a:p>
            <a:pPr algn="just"/>
            <a:r>
              <a:rPr lang="tr-TR" sz="2200" b="1" dirty="0">
                <a:solidFill>
                  <a:schemeClr val="tx1"/>
                </a:solidFill>
                <a:latin typeface="Calibri" panose="020F0502020204030204" pitchFamily="34" charset="0"/>
              </a:rPr>
              <a:t>Çalışma Alanları: </a:t>
            </a:r>
            <a:r>
              <a:rPr lang="tr-TR" sz="2200" dirty="0">
                <a:solidFill>
                  <a:schemeClr val="tx1"/>
                </a:solidFill>
                <a:latin typeface="Calibri" panose="020F0502020204030204" pitchFamily="34" charset="0"/>
              </a:rPr>
              <a:t>Dil ve konuşma terapisi bölümünden mezun olanlara dil ve konuşma terapisti unvanı verilmektedir. Dil ve konuşma terapistleri; devlet, özel veya üniversite hastanelerinin ilgili kliniklerinde çalışabilirler. Bunun yanı sıra dil ve konuşma bozukluğu bulunan bireylere yönelik hizmet veren özel eğitim ve rehabilitasyon merkezlerinde görev alabilirler. Kendilerine ait özel iş yerleri kurabilecekleri gibi ilgili uzmanlarla birlikte oluşturdukları merkezlerde hizmet sunabilirler. Akademik kariyer yapmak isteyen mezunlar yurtiçi ve yurtdışındaki üniversitelerde lisansüstü eğitimlerine devam ederek akademik kariyer yapabilirler.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288"/>
            <a:ext cx="2524247" cy="833259"/>
          </a:xfrm>
          <a:prstGeom prst="rect">
            <a:avLst/>
          </a:prstGeom>
        </p:spPr>
      </p:pic>
    </p:spTree>
    <p:extLst>
      <p:ext uri="{BB962C8B-B14F-4D97-AF65-F5344CB8AC3E}">
        <p14:creationId xmlns:p14="http://schemas.microsoft.com/office/powerpoint/2010/main" val="295345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764704"/>
          </a:xfrm>
        </p:spPr>
        <p:txBody>
          <a:bodyPr/>
          <a:lstStyle/>
          <a:p>
            <a:r>
              <a:rPr lang="tr-TR" sz="3600" b="1" dirty="0" smtClean="0">
                <a:solidFill>
                  <a:schemeClr val="accent3"/>
                </a:solidFill>
                <a:latin typeface="Calibri" panose="020F0502020204030204" pitchFamily="34" charset="0"/>
              </a:rPr>
              <a:t>YAZILIM MÜHENDİSLİĞİ (SAY)</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p:txBody>
          <a:bodyPr>
            <a:normAutofit/>
          </a:bodyPr>
          <a:lstStyle/>
          <a:p>
            <a:pPr algn="just"/>
            <a:r>
              <a:rPr lang="tr-TR" sz="2000" b="1" dirty="0">
                <a:solidFill>
                  <a:schemeClr val="tx1"/>
                </a:solidFill>
                <a:latin typeface="Calibri" panose="020F0502020204030204" pitchFamily="34" charset="0"/>
              </a:rPr>
              <a:t>Programın Amacı:</a:t>
            </a:r>
            <a:r>
              <a:rPr lang="tr-TR" sz="2000" dirty="0">
                <a:solidFill>
                  <a:schemeClr val="tx1"/>
                </a:solidFill>
                <a:latin typeface="Calibri" panose="020F0502020204030204" pitchFamily="34" charset="0"/>
              </a:rPr>
              <a:t> Öğrencilere yazılım mühendisliği alanındaki son gelişmeleri tanıtmak ve onları ömür boyu öğrenmeye istekli olmaya hazırlamaktır. </a:t>
            </a:r>
            <a:endParaRPr lang="tr-TR" sz="2000" dirty="0" smtClean="0">
              <a:solidFill>
                <a:schemeClr val="tx1"/>
              </a:solidFill>
              <a:latin typeface="Calibri" panose="020F0502020204030204" pitchFamily="34" charset="0"/>
            </a:endParaRPr>
          </a:p>
          <a:p>
            <a:pPr algn="just"/>
            <a:endParaRPr lang="tr-TR" sz="2000" dirty="0">
              <a:solidFill>
                <a:schemeClr val="tx1"/>
              </a:solidFill>
              <a:latin typeface="Calibri" panose="020F0502020204030204" pitchFamily="34" charset="0"/>
            </a:endParaRPr>
          </a:p>
          <a:p>
            <a:pPr algn="just" fontAlgn="base"/>
            <a:r>
              <a:rPr lang="tr-TR" sz="2000" b="1" dirty="0">
                <a:solidFill>
                  <a:schemeClr val="tx1"/>
                </a:solidFill>
                <a:latin typeface="Calibri" panose="020F0502020204030204" pitchFamily="34" charset="0"/>
              </a:rPr>
              <a:t>Çalışma Alanları: </a:t>
            </a:r>
            <a:r>
              <a:rPr lang="tr-TR" sz="2000" dirty="0">
                <a:solidFill>
                  <a:schemeClr val="tx1"/>
                </a:solidFill>
                <a:latin typeface="Calibri" panose="020F0502020204030204" pitchFamily="34" charset="0"/>
              </a:rPr>
              <a:t>Çoğunlukla özel sektörde olmakla birlikte, kamu sektöründe de çalışmaktadırlar. Fikir üretimine dayalı bir iş olduğundan, parasal olarak fazla sermayeye ihtiyaç duyulmadığından yeni fikirler üretebilen yazılım mühendislerinin kendi işlerini kurma olanakları da mevcuttur. Ancak, konularında yetkin kişilerin bu alanda çalışmalarına verilen önem her geçen gün artmaktadır. Bilgisayar kullanımının yaygınlaşmasına paralel olarak kendini yenileyebilen yazılım mühendislerine büyük ihtiyaç vardır</a:t>
            </a:r>
            <a:r>
              <a:rPr lang="tr-TR" sz="2000" dirty="0" smtClean="0">
                <a:solidFill>
                  <a:schemeClr val="tx1"/>
                </a:solidFill>
                <a:latin typeface="Calibri" panose="020F0502020204030204" pitchFamily="34" charset="0"/>
              </a:rPr>
              <a:t>. Robotik kodlama, yapay zeka çalışmaları…</a:t>
            </a:r>
            <a:endParaRPr lang="tr-TR" sz="2000" dirty="0">
              <a:solidFill>
                <a:schemeClr val="tx1"/>
              </a:solidFill>
              <a:latin typeface="Calibri" panose="020F0502020204030204" pitchFamily="34"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97901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5140" y="332656"/>
            <a:ext cx="8229600" cy="576064"/>
          </a:xfrm>
        </p:spPr>
        <p:txBody>
          <a:bodyPr/>
          <a:lstStyle/>
          <a:p>
            <a:r>
              <a:rPr lang="tr-TR" sz="3600" b="1" dirty="0" smtClean="0">
                <a:solidFill>
                  <a:schemeClr val="accent3"/>
                </a:solidFill>
                <a:latin typeface="Calibri" panose="020F0502020204030204" pitchFamily="34" charset="0"/>
              </a:rPr>
              <a:t>ODYOLOJİ (SAY)</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a:xfrm>
            <a:off x="435140" y="1412776"/>
            <a:ext cx="8229600" cy="4857403"/>
          </a:xfrm>
        </p:spPr>
        <p:txBody>
          <a:bodyPr>
            <a:normAutofit/>
          </a:bodyPr>
          <a:lstStyle/>
          <a:p>
            <a:pPr algn="just"/>
            <a:r>
              <a:rPr lang="tr-TR" sz="2000" b="1" dirty="0">
                <a:solidFill>
                  <a:schemeClr val="tx1"/>
                </a:solidFill>
                <a:latin typeface="Calibri" panose="020F0502020204030204" pitchFamily="34" charset="0"/>
              </a:rPr>
              <a:t>Programın Amacı: </a:t>
            </a:r>
            <a:r>
              <a:rPr lang="tr-TR" sz="2000" dirty="0">
                <a:solidFill>
                  <a:schemeClr val="tx1"/>
                </a:solidFill>
                <a:latin typeface="Calibri" panose="020F0502020204030204" pitchFamily="34" charset="0"/>
              </a:rPr>
              <a:t>İşitme ve denge bozukluklarının toplumsal olarak önlemek, bireysel olarak hastalıkları tanımak, tedavisi ile rehabilitasyonunu sağlamaktır. </a:t>
            </a:r>
            <a:r>
              <a:rPr lang="tr-TR" sz="2000" dirty="0" err="1">
                <a:solidFill>
                  <a:schemeClr val="tx1"/>
                </a:solidFill>
                <a:latin typeface="Calibri" panose="020F0502020204030204" pitchFamily="34" charset="0"/>
              </a:rPr>
              <a:t>Odyoloji</a:t>
            </a:r>
            <a:r>
              <a:rPr lang="tr-TR" sz="2000" dirty="0">
                <a:solidFill>
                  <a:schemeClr val="tx1"/>
                </a:solidFill>
                <a:latin typeface="Calibri" panose="020F0502020204030204" pitchFamily="34" charset="0"/>
              </a:rPr>
              <a:t> biliminin uygulayıcıları, </a:t>
            </a:r>
            <a:r>
              <a:rPr lang="tr-TR" sz="2000" dirty="0" err="1">
                <a:solidFill>
                  <a:schemeClr val="tx1"/>
                </a:solidFill>
                <a:latin typeface="Calibri" panose="020F0502020204030204" pitchFamily="34" charset="0"/>
              </a:rPr>
              <a:t>odyolog</a:t>
            </a:r>
            <a:r>
              <a:rPr lang="tr-TR" sz="2000" dirty="0">
                <a:solidFill>
                  <a:schemeClr val="tx1"/>
                </a:solidFill>
                <a:latin typeface="Calibri" panose="020F0502020204030204" pitchFamily="34" charset="0"/>
              </a:rPr>
              <a:t> </a:t>
            </a:r>
            <a:r>
              <a:rPr lang="tr-TR" sz="2000" dirty="0" err="1">
                <a:solidFill>
                  <a:schemeClr val="tx1"/>
                </a:solidFill>
                <a:latin typeface="Calibri" panose="020F0502020204030204" pitchFamily="34" charset="0"/>
              </a:rPr>
              <a:t>ünvanını</a:t>
            </a:r>
            <a:r>
              <a:rPr lang="tr-TR" sz="2000" dirty="0">
                <a:solidFill>
                  <a:schemeClr val="tx1"/>
                </a:solidFill>
                <a:latin typeface="Calibri" panose="020F0502020204030204" pitchFamily="34" charset="0"/>
              </a:rPr>
              <a:t> alırlar. </a:t>
            </a:r>
            <a:endParaRPr lang="tr-TR" sz="2000" dirty="0" smtClean="0">
              <a:solidFill>
                <a:schemeClr val="tx1"/>
              </a:solidFill>
              <a:latin typeface="Calibri" panose="020F0502020204030204" pitchFamily="34" charset="0"/>
            </a:endParaRPr>
          </a:p>
          <a:p>
            <a:pPr algn="just"/>
            <a:endParaRPr lang="tr-TR" sz="2000" dirty="0">
              <a:solidFill>
                <a:schemeClr val="tx1"/>
              </a:solidFill>
              <a:latin typeface="Calibri" panose="020F0502020204030204" pitchFamily="34" charset="0"/>
            </a:endParaRPr>
          </a:p>
          <a:p>
            <a:pPr algn="just"/>
            <a:r>
              <a:rPr lang="tr-TR" sz="2000" b="1" dirty="0">
                <a:solidFill>
                  <a:schemeClr val="tx1"/>
                </a:solidFill>
                <a:latin typeface="Calibri" panose="020F0502020204030204" pitchFamily="34" charset="0"/>
              </a:rPr>
              <a:t>Çalışma Alanları:</a:t>
            </a:r>
            <a:r>
              <a:rPr lang="tr-TR" sz="2000" dirty="0">
                <a:solidFill>
                  <a:schemeClr val="tx1"/>
                </a:solidFill>
                <a:latin typeface="Calibri" panose="020F0502020204030204" pitchFamily="34" charset="0"/>
              </a:rPr>
              <a:t> Bu meslek elemanları, işitme ve konuşma bozuklukları ile uğraşır. Günümüzde, rehabilitasyon merkezlerinde yoğunluklu olarak çalışmaktadır. Aynı zamanda hastanelerde, bölümleri ile ilgili birimlerde, Kulak Burun Boğaz uzmanı ile işbirliği içinde çalışmaktadır. Meslek elemanları, yeni doğmuş bebeklerde veya sonradan ortaya çıkmış işitme bozukluğu ile ilgili rahatsızlıkların teşhisinde, tedavisinde ve takibinde önemli rol oynamaktadır. Tercih edilme oranı yüksek olan program mezunlarının kamu ve özel kurumlarda iş bulma olanakları yüksektir.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69685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691480"/>
          </a:xfrm>
        </p:spPr>
        <p:txBody>
          <a:bodyPr/>
          <a:lstStyle/>
          <a:p>
            <a:r>
              <a:rPr lang="tr-TR" sz="3600" b="1" dirty="0" smtClean="0">
                <a:solidFill>
                  <a:schemeClr val="accent3"/>
                </a:solidFill>
                <a:latin typeface="Calibri" panose="020F0502020204030204" pitchFamily="34" charset="0"/>
              </a:rPr>
              <a:t>İÇ MİMARLIK VE ÇEVRE TASARIMI (EA)</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a:xfrm>
            <a:off x="457200" y="1412776"/>
            <a:ext cx="8229600" cy="4525963"/>
          </a:xfrm>
        </p:spPr>
        <p:txBody>
          <a:bodyPr>
            <a:normAutofit fontScale="85000" lnSpcReduction="20000"/>
          </a:bodyPr>
          <a:lstStyle/>
          <a:p>
            <a:pPr algn="just"/>
            <a:r>
              <a:rPr lang="tr-TR" b="1" dirty="0">
                <a:solidFill>
                  <a:schemeClr val="tx1"/>
                </a:solidFill>
                <a:latin typeface="Calibri" panose="020F0502020204030204" pitchFamily="34" charset="0"/>
              </a:rPr>
              <a:t>Programın Amacı: </a:t>
            </a:r>
            <a:r>
              <a:rPr lang="tr-TR" dirty="0">
                <a:solidFill>
                  <a:schemeClr val="tx1"/>
                </a:solidFill>
                <a:latin typeface="Calibri" panose="020F0502020204030204" pitchFamily="34" charset="0"/>
              </a:rPr>
              <a:t>İnsanın ihtiyaçlarına ve elindeki malzemenin niteliğine uygun olarak, iç mekanların işlevini ve kalitesini zenginleştirmek amacıyla, iç mekanın düzenlenmesi ve bu mekana uygun mobilyaların tasarımı ile ilgili eğitim ve araştırma yapacak meslek elemanı yetiştirmektir.</a:t>
            </a:r>
          </a:p>
          <a:p>
            <a:pPr marL="0" indent="0" algn="just">
              <a:buNone/>
            </a:pPr>
            <a:endParaRPr lang="tr-TR" dirty="0">
              <a:solidFill>
                <a:schemeClr val="tx1"/>
              </a:solidFill>
              <a:latin typeface="Calibri" panose="020F0502020204030204" pitchFamily="34" charset="0"/>
            </a:endParaRPr>
          </a:p>
          <a:p>
            <a:pPr marL="0" indent="0" algn="just">
              <a:buNone/>
            </a:pPr>
            <a:endParaRPr lang="tr-TR" dirty="0">
              <a:solidFill>
                <a:schemeClr val="tx1"/>
              </a:solidFill>
              <a:latin typeface="Calibri" panose="020F0502020204030204" pitchFamily="34" charset="0"/>
            </a:endParaRPr>
          </a:p>
          <a:p>
            <a:pPr algn="just"/>
            <a:r>
              <a:rPr lang="tr-TR" b="1" dirty="0">
                <a:solidFill>
                  <a:schemeClr val="tx1"/>
                </a:solidFill>
                <a:latin typeface="Calibri" panose="020F0502020204030204" pitchFamily="34" charset="0"/>
              </a:rPr>
              <a:t>Çalışma Alanları: </a:t>
            </a:r>
            <a:r>
              <a:rPr lang="tr-TR" dirty="0">
                <a:solidFill>
                  <a:schemeClr val="tx1"/>
                </a:solidFill>
                <a:latin typeface="Calibri" panose="020F0502020204030204" pitchFamily="34" charset="0"/>
              </a:rPr>
              <a:t>Bu bölümün mezunları özel ve kamu kuruluşlarında içmimar ve danışman olarak çalışabilirler. Bayındırlık ve İskan Bakanlığı ile il ve ilçe belediyelerinde görev almaları mümkündür. Özel şirketlerde bir tasarımcı grubun üyesi ya da yöneticisi olabilirler. Her türlü iç mekan (konut, restoran, alışveriş merkezi, hastane, okul, yat, karavan, vb.) düzenlemesinden fuar </a:t>
            </a:r>
            <a:r>
              <a:rPr lang="tr-TR" dirty="0" err="1">
                <a:solidFill>
                  <a:schemeClr val="tx1"/>
                </a:solidFill>
                <a:latin typeface="Calibri" panose="020F0502020204030204" pitchFamily="34" charset="0"/>
              </a:rPr>
              <a:t>standları</a:t>
            </a:r>
            <a:r>
              <a:rPr lang="tr-TR" dirty="0">
                <a:solidFill>
                  <a:schemeClr val="tx1"/>
                </a:solidFill>
                <a:latin typeface="Calibri" panose="020F0502020204030204" pitchFamily="34" charset="0"/>
              </a:rPr>
              <a:t> ve mobilya tasarımına dek sayısız alanda iş yapabilirler. Bir kuruluşa bağlı olmayı tercih etmeyenler, kendi özel ofislerini açarak bağımsız olarak da çalışabilirler. Buna ek olarak, her türlü tasarım disiplininde (sinema/televizyon, performans sanatları, kostüm/dekor, ışıklandırma, sanat yönetmenliği, fotoğrafçılık, güzel sanatlar, restorasyon, vb.) kendilerini geliştirebilirler.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87157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60648"/>
            <a:ext cx="8229600" cy="979512"/>
          </a:xfrm>
        </p:spPr>
        <p:txBody>
          <a:bodyPr/>
          <a:lstStyle/>
          <a:p>
            <a:pPr algn="ctr"/>
            <a:r>
              <a:rPr lang="tr-TR" sz="3200" b="1" dirty="0" smtClean="0">
                <a:solidFill>
                  <a:schemeClr val="tx2">
                    <a:lumMod val="60000"/>
                    <a:lumOff val="40000"/>
                  </a:schemeClr>
                </a:solidFill>
                <a:effectLst/>
              </a:rPr>
              <a:t>YATAY GEÇİŞ VE TÜRLERİ</a:t>
            </a:r>
            <a:endParaRPr lang="tr-TR" sz="3200" b="1" dirty="0">
              <a:solidFill>
                <a:schemeClr val="tx2">
                  <a:lumMod val="60000"/>
                  <a:lumOff val="40000"/>
                </a:schemeClr>
              </a:solidFill>
              <a:effectLst/>
            </a:endParaRPr>
          </a:p>
        </p:txBody>
      </p:sp>
      <p:sp>
        <p:nvSpPr>
          <p:cNvPr id="2" name="İçerik Yer Tutucusu 1"/>
          <p:cNvSpPr>
            <a:spLocks noGrp="1"/>
          </p:cNvSpPr>
          <p:nvPr>
            <p:ph idx="1"/>
          </p:nvPr>
        </p:nvSpPr>
        <p:spPr>
          <a:xfrm>
            <a:off x="457200" y="1240160"/>
            <a:ext cx="8579296" cy="4565104"/>
          </a:xfrm>
        </p:spPr>
        <p:txBody>
          <a:bodyPr>
            <a:normAutofit/>
          </a:bodyPr>
          <a:lstStyle/>
          <a:p>
            <a:pPr marL="109728" indent="0">
              <a:buNone/>
            </a:pPr>
            <a:endParaRPr lang="tr-TR" dirty="0">
              <a:solidFill>
                <a:srgbClr val="FF0000"/>
              </a:solidFill>
            </a:endParaRPr>
          </a:p>
          <a:p>
            <a:pPr>
              <a:buFont typeface="Wingdings" panose="05000000000000000000" pitchFamily="2" charset="2"/>
              <a:buChar char="Ø"/>
            </a:pPr>
            <a:r>
              <a:rPr lang="tr-TR" sz="2000" b="1" dirty="0">
                <a:solidFill>
                  <a:srgbClr val="080808"/>
                </a:solidFill>
                <a:latin typeface="Calibri" panose="020F0502020204030204" pitchFamily="34" charset="0"/>
              </a:rPr>
              <a:t>Öğrenci Seçme ve Yerleştirme Sistemi Yükseköğretim Programları ve Kontenjanları Kılavuzunda yer alan yükseköğretim kurumlarına kayıt yaptırmış </a:t>
            </a:r>
            <a:r>
              <a:rPr lang="tr-TR" sz="2000" b="1" dirty="0" smtClean="0">
                <a:solidFill>
                  <a:srgbClr val="080808"/>
                </a:solidFill>
                <a:latin typeface="Calibri" panose="020F0502020204030204" pitchFamily="34" charset="0"/>
              </a:rPr>
              <a:t>adaylar yatay geçiş yapabilir.</a:t>
            </a:r>
          </a:p>
          <a:p>
            <a:pPr marL="0" indent="0">
              <a:buNone/>
            </a:pPr>
            <a:endParaRPr lang="tr-TR" sz="2000" b="1" dirty="0" smtClean="0">
              <a:solidFill>
                <a:srgbClr val="080808"/>
              </a:solidFill>
              <a:latin typeface="Calibri" panose="020F0502020204030204" pitchFamily="34" charset="0"/>
            </a:endParaRPr>
          </a:p>
          <a:p>
            <a:pPr>
              <a:buFont typeface="Wingdings" panose="05000000000000000000" pitchFamily="2" charset="2"/>
              <a:buChar char="Ø"/>
            </a:pPr>
            <a:r>
              <a:rPr lang="tr-TR" sz="2000" b="1" dirty="0">
                <a:solidFill>
                  <a:srgbClr val="080808"/>
                </a:solidFill>
                <a:latin typeface="Calibri" panose="020F0502020204030204" pitchFamily="34" charset="0"/>
              </a:rPr>
              <a:t>Yatay geçiş kontenjanı ilgili yılın toplam kontenjanının %20’sini geçemez.</a:t>
            </a:r>
          </a:p>
          <a:p>
            <a:pPr marL="0" indent="0">
              <a:buNone/>
            </a:pPr>
            <a:endParaRPr lang="tr-TR" sz="2000" b="1" dirty="0">
              <a:solidFill>
                <a:srgbClr val="080808"/>
              </a:solidFill>
              <a:latin typeface="Calibri" panose="020F0502020204030204" pitchFamily="34" charset="0"/>
            </a:endParaRPr>
          </a:p>
          <a:p>
            <a:pPr marL="0" indent="0">
              <a:buNone/>
            </a:pPr>
            <a:r>
              <a:rPr lang="tr-TR" sz="2000" b="1" dirty="0" smtClean="0">
                <a:solidFill>
                  <a:srgbClr val="080808"/>
                </a:solidFill>
                <a:latin typeface="Calibri" panose="020F0502020204030204" pitchFamily="34" charset="0"/>
              </a:rPr>
              <a:t>	</a:t>
            </a:r>
            <a:r>
              <a:rPr lang="tr-TR" sz="2000" b="1" dirty="0" smtClean="0">
                <a:solidFill>
                  <a:schemeClr val="accent3"/>
                </a:solidFill>
              </a:rPr>
              <a:t>1- </a:t>
            </a:r>
            <a:r>
              <a:rPr lang="tr-TR" sz="2000" b="1" dirty="0">
                <a:solidFill>
                  <a:schemeClr val="accent3"/>
                </a:solidFill>
              </a:rPr>
              <a:t>GANO (Genel Not Ortalaması)</a:t>
            </a:r>
          </a:p>
          <a:p>
            <a:pPr marL="0" indent="0">
              <a:buNone/>
            </a:pPr>
            <a:r>
              <a:rPr lang="tr-TR" sz="2000" b="1" dirty="0" smtClean="0">
                <a:solidFill>
                  <a:schemeClr val="accent3"/>
                </a:solidFill>
              </a:rPr>
              <a:t>	2- </a:t>
            </a:r>
            <a:r>
              <a:rPr lang="tr-TR" sz="2000" b="1" dirty="0">
                <a:solidFill>
                  <a:schemeClr val="accent3"/>
                </a:solidFill>
              </a:rPr>
              <a:t>Merkezi Yerleştirme Puanı ile Yatay Geçiş</a:t>
            </a:r>
          </a:p>
          <a:p>
            <a:pPr marL="109728" indent="0">
              <a:buNone/>
            </a:pPr>
            <a:endParaRPr lang="tr-TR" sz="2000" b="1" dirty="0" smtClean="0">
              <a:solidFill>
                <a:srgbClr val="080808"/>
              </a:solidFill>
              <a:latin typeface="Calibri" panose="020F0502020204030204" pitchFamily="34" charset="0"/>
            </a:endParaRPr>
          </a:p>
          <a:p>
            <a:pPr>
              <a:buFont typeface="Wingdings" panose="05000000000000000000" pitchFamily="2" charset="2"/>
              <a:buChar char="Ø"/>
            </a:pPr>
            <a:endParaRPr lang="tr-TR" sz="2000" dirty="0">
              <a:solidFill>
                <a:schemeClr val="tx2"/>
              </a:solidFill>
              <a:latin typeface="Calibri" panose="020F0502020204030204" pitchFamily="34" charset="0"/>
            </a:endParaRPr>
          </a:p>
          <a:p>
            <a:pPr>
              <a:buFont typeface="Wingdings" panose="05000000000000000000" pitchFamily="2" charset="2"/>
              <a:buChar char="Ø"/>
            </a:pPr>
            <a:endParaRPr lang="tr-TR" sz="2000" dirty="0">
              <a:solidFill>
                <a:schemeClr val="tx2"/>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30219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619472"/>
          </a:xfrm>
        </p:spPr>
        <p:txBody>
          <a:bodyPr/>
          <a:lstStyle/>
          <a:p>
            <a:r>
              <a:rPr lang="tr-TR" sz="3600" b="1" dirty="0" smtClean="0">
                <a:solidFill>
                  <a:schemeClr val="accent3"/>
                </a:solidFill>
                <a:latin typeface="Calibri" panose="020F0502020204030204" pitchFamily="34" charset="0"/>
              </a:rPr>
              <a:t>UÇAK-GÖVDE VE MOTOR BAKIM (SAY)</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a:xfrm>
            <a:off x="179512" y="1340768"/>
            <a:ext cx="8784976" cy="4785395"/>
          </a:xfrm>
        </p:spPr>
        <p:txBody>
          <a:bodyPr>
            <a:normAutofit/>
          </a:bodyPr>
          <a:lstStyle/>
          <a:p>
            <a:pPr algn="just"/>
            <a:r>
              <a:rPr lang="tr-TR" sz="2200" b="1" dirty="0">
                <a:solidFill>
                  <a:schemeClr val="tx1"/>
                </a:solidFill>
                <a:latin typeface="Calibri" panose="020F0502020204030204" pitchFamily="34" charset="0"/>
              </a:rPr>
              <a:t>Programın Amacı:</a:t>
            </a:r>
            <a:r>
              <a:rPr lang="tr-TR" sz="2200" dirty="0">
                <a:solidFill>
                  <a:schemeClr val="tx1"/>
                </a:solidFill>
                <a:latin typeface="Calibri" panose="020F0502020204030204" pitchFamily="34" charset="0"/>
              </a:rPr>
              <a:t> Uçak gövdelerinin yapımında çalışacak ara insan gücünü yetiştirmektir. Uçak sanayisinin işletme aşamasındaki teknik eleman ihtiyacını karşılamaya yönelik bir eğitim yapılmaktadır</a:t>
            </a:r>
            <a:r>
              <a:rPr lang="tr-TR" sz="2200" dirty="0" smtClean="0">
                <a:solidFill>
                  <a:schemeClr val="tx1"/>
                </a:solidFill>
                <a:latin typeface="Calibri" panose="020F0502020204030204" pitchFamily="34" charset="0"/>
              </a:rPr>
              <a:t>.</a:t>
            </a:r>
          </a:p>
          <a:p>
            <a:pPr marL="0" indent="0" algn="just">
              <a:buNone/>
            </a:pPr>
            <a:r>
              <a:rPr lang="tr-TR" sz="2200" dirty="0" smtClean="0">
                <a:solidFill>
                  <a:schemeClr val="tx1"/>
                </a:solidFill>
                <a:latin typeface="Calibri" panose="020F0502020204030204" pitchFamily="34" charset="0"/>
              </a:rPr>
              <a:t> </a:t>
            </a:r>
            <a:endParaRPr lang="tr-TR" sz="2200" dirty="0">
              <a:solidFill>
                <a:schemeClr val="tx1"/>
              </a:solidFill>
              <a:latin typeface="Calibri" panose="020F0502020204030204" pitchFamily="34" charset="0"/>
            </a:endParaRPr>
          </a:p>
          <a:p>
            <a:pPr algn="just"/>
            <a:r>
              <a:rPr lang="tr-TR" sz="2200" b="1" dirty="0">
                <a:solidFill>
                  <a:schemeClr val="tx1"/>
                </a:solidFill>
                <a:latin typeface="Calibri" panose="020F0502020204030204" pitchFamily="34" charset="0"/>
              </a:rPr>
              <a:t>Çalışma Alanları:</a:t>
            </a:r>
            <a:r>
              <a:rPr lang="tr-TR" sz="2200" dirty="0">
                <a:solidFill>
                  <a:schemeClr val="tx1"/>
                </a:solidFill>
                <a:latin typeface="Calibri" panose="020F0502020204030204" pitchFamily="34" charset="0"/>
              </a:rPr>
              <a:t> Uçak Bakım Teknisyenleri(Gövde-Motor) uçak fabrikalarında, uçak bakım ve onarım ünitelerinde çalışırlar. Çalışma ortamı genellikle kirli (yağ ve yakıt), kokulu ve gürültülüdür. Mühendis ve teknikerin denetiminde görevlerini yaparlar. Hava yollarında, hava limanlarında, uçak fabrikalarında, uçak bakım-onarım atölyelerinde, Türk Hava Yolları’nda, askeriyede, uçak ve hava araçlarının üretim, montaj, bakım ve onarımının yapıldığı fabrikalar ile sivil ve askeri amaçlı hava taşımacılığı sektörlerinde çalışabilirler. </a:t>
            </a:r>
            <a:r>
              <a:rPr lang="tr-TR" sz="2200" dirty="0" smtClean="0">
                <a:solidFill>
                  <a:schemeClr val="tx1"/>
                </a:solidFill>
                <a:latin typeface="Calibri" panose="020F0502020204030204" pitchFamily="34" charset="0"/>
              </a:rPr>
              <a:t>Uçak </a:t>
            </a:r>
            <a:r>
              <a:rPr lang="tr-TR" sz="2200" dirty="0">
                <a:solidFill>
                  <a:schemeClr val="tx1"/>
                </a:solidFill>
                <a:latin typeface="Calibri" panose="020F0502020204030204" pitchFamily="34" charset="0"/>
              </a:rPr>
              <a:t>Bakım teknisyenliği, gelecek görünümü açısından gelişen bir meslektir.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2524247" cy="905268"/>
          </a:xfrm>
          <a:prstGeom prst="rect">
            <a:avLst/>
          </a:prstGeom>
        </p:spPr>
      </p:pic>
    </p:spTree>
    <p:extLst>
      <p:ext uri="{BB962C8B-B14F-4D97-AF65-F5344CB8AC3E}">
        <p14:creationId xmlns:p14="http://schemas.microsoft.com/office/powerpoint/2010/main" val="1522051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endParaRPr lang="tr-TR" b="1" dirty="0"/>
          </a:p>
          <a:p>
            <a:r>
              <a:rPr lang="tr-TR" b="1" dirty="0" smtClean="0">
                <a:solidFill>
                  <a:schemeClr val="tx1"/>
                </a:solidFill>
              </a:rPr>
              <a:t>TYT </a:t>
            </a:r>
            <a:r>
              <a:rPr lang="tr-TR" b="1" dirty="0">
                <a:solidFill>
                  <a:schemeClr val="tx1"/>
                </a:solidFill>
              </a:rPr>
              <a:t>ve AYT sonuçları 31/07/2018’de açıklanacaktır</a:t>
            </a:r>
            <a:r>
              <a:rPr lang="tr-TR" b="1" dirty="0" smtClean="0">
                <a:solidFill>
                  <a:schemeClr val="tx1"/>
                </a:solidFill>
              </a:rPr>
              <a:t>.</a:t>
            </a:r>
          </a:p>
          <a:p>
            <a:endParaRPr lang="tr-TR" dirty="0"/>
          </a:p>
          <a:p>
            <a:r>
              <a:rPr lang="tr-TR" b="1" dirty="0">
                <a:solidFill>
                  <a:srgbClr val="C00000"/>
                </a:solidFill>
              </a:rPr>
              <a:t>Adaylar YÖK, ÖSYM, MEB ve diğer resmi kurumlar haricindeki açıklamaları dikkate almamalıdır. </a:t>
            </a:r>
            <a:endParaRPr lang="tr-TR" b="1" dirty="0" smtClean="0">
              <a:solidFill>
                <a:srgbClr val="C00000"/>
              </a:solidFill>
            </a:endParaRPr>
          </a:p>
          <a:p>
            <a:endParaRPr lang="tr-TR" b="1" dirty="0">
              <a:solidFill>
                <a:srgbClr val="C00000"/>
              </a:solidFill>
            </a:endParaRPr>
          </a:p>
          <a:p>
            <a:r>
              <a:rPr lang="tr-TR" b="1" dirty="0" smtClean="0">
                <a:solidFill>
                  <a:schemeClr val="tx1"/>
                </a:solidFill>
              </a:rPr>
              <a:t>Dikkat edilmesi gereken AKREDİTASYON!!</a:t>
            </a:r>
            <a:endParaRPr lang="tr-TR" b="1" dirty="0">
              <a:solidFill>
                <a:schemeClr val="tx1"/>
              </a:solidFill>
            </a:endParaRPr>
          </a:p>
          <a:p>
            <a:endParaRPr lang="tr-TR" dirty="0"/>
          </a:p>
          <a:p>
            <a:endParaRPr lang="tr-TR" dirty="0"/>
          </a:p>
        </p:txBody>
      </p:sp>
      <p:sp>
        <p:nvSpPr>
          <p:cNvPr id="4" name="Unvan 1"/>
          <p:cNvSpPr>
            <a:spLocks noGrp="1"/>
          </p:cNvSpPr>
          <p:nvPr>
            <p:ph type="title"/>
          </p:nvPr>
        </p:nvSpPr>
        <p:spPr/>
        <p:txBody>
          <a:bodyPr/>
          <a:lstStyle/>
          <a:p>
            <a:r>
              <a:rPr lang="tr-TR" sz="3600" b="1" dirty="0" smtClean="0">
                <a:solidFill>
                  <a:schemeClr val="accent3"/>
                </a:solidFill>
                <a:latin typeface="Calibri" panose="020F0502020204030204" pitchFamily="34" charset="0"/>
              </a:rPr>
              <a:t>MESLEKTAŞ BİRLİĞİ SAĞLAMAK-2018 TERCİH</a:t>
            </a:r>
            <a:endParaRPr lang="tr-TR" sz="3600" b="1" dirty="0">
              <a:solidFill>
                <a:schemeClr val="accent3"/>
              </a:solidFill>
              <a:latin typeface="Calibri" panose="020F050202020403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4297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7888" y="1484784"/>
            <a:ext cx="8208912" cy="4483968"/>
          </a:xfrm>
        </p:spPr>
        <p:txBody>
          <a:bodyPr>
            <a:normAutofit/>
          </a:bodyPr>
          <a:lstStyle/>
          <a:p>
            <a:pPr marL="0" indent="0">
              <a:buNone/>
            </a:pPr>
            <a:endParaRPr lang="tr-TR" dirty="0">
              <a:solidFill>
                <a:schemeClr val="tx1"/>
              </a:solidFill>
            </a:endParaRPr>
          </a:p>
          <a:p>
            <a:pPr>
              <a:buFont typeface="Wingdings" panose="05000000000000000000" pitchFamily="2" charset="2"/>
              <a:buChar char="Ø"/>
            </a:pPr>
            <a:r>
              <a:rPr lang="tr-TR" b="1" dirty="0" smtClean="0">
                <a:solidFill>
                  <a:schemeClr val="tx1"/>
                </a:solidFill>
                <a:latin typeface="Calibri" panose="020F0502020204030204" pitchFamily="34" charset="0"/>
              </a:rPr>
              <a:t>Farkına </a:t>
            </a:r>
            <a:r>
              <a:rPr lang="tr-TR" b="1" dirty="0">
                <a:solidFill>
                  <a:schemeClr val="tx1"/>
                </a:solidFill>
                <a:latin typeface="Calibri" panose="020F0502020204030204" pitchFamily="34" charset="0"/>
              </a:rPr>
              <a:t>varmadan </a:t>
            </a:r>
            <a:r>
              <a:rPr lang="tr-TR" b="1" dirty="0" smtClean="0">
                <a:solidFill>
                  <a:schemeClr val="tx1"/>
                </a:solidFill>
                <a:latin typeface="Calibri" panose="020F0502020204030204" pitchFamily="34" charset="0"/>
              </a:rPr>
              <a:t>vakıf üniversitelerinin paralı </a:t>
            </a:r>
            <a:r>
              <a:rPr lang="tr-TR" b="1" dirty="0">
                <a:solidFill>
                  <a:schemeClr val="tx1"/>
                </a:solidFill>
                <a:latin typeface="Calibri" panose="020F0502020204030204" pitchFamily="34" charset="0"/>
              </a:rPr>
              <a:t>bölümlerini yazmak</a:t>
            </a:r>
            <a:r>
              <a:rPr lang="tr-TR" b="1" dirty="0" smtClean="0">
                <a:solidFill>
                  <a:schemeClr val="tx1"/>
                </a:solidFill>
                <a:latin typeface="Calibri" panose="020F0502020204030204" pitchFamily="34" charset="0"/>
              </a:rPr>
              <a:t>.</a:t>
            </a:r>
          </a:p>
          <a:p>
            <a:pPr>
              <a:buFont typeface="Wingdings" panose="05000000000000000000" pitchFamily="2" charset="2"/>
              <a:buChar char="Ø"/>
            </a:pP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a:solidFill>
                  <a:schemeClr val="tx1"/>
                </a:solidFill>
                <a:latin typeface="Calibri" panose="020F0502020204030204" pitchFamily="34" charset="0"/>
              </a:rPr>
              <a:t>Bölümlerin gerektirdiği koşul ve açıklamalar hakkında bilgi sahibi olmadan tercih yapmak</a:t>
            </a:r>
            <a:r>
              <a:rPr lang="tr-TR" b="1" dirty="0" smtClean="0">
                <a:solidFill>
                  <a:schemeClr val="tx1"/>
                </a:solidFill>
                <a:latin typeface="Calibri" panose="020F0502020204030204" pitchFamily="34" charset="0"/>
              </a:rPr>
              <a:t>.</a:t>
            </a:r>
          </a:p>
          <a:p>
            <a:pPr>
              <a:buFont typeface="Wingdings" panose="05000000000000000000" pitchFamily="2" charset="2"/>
              <a:buChar char="Ø"/>
            </a:pP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a:solidFill>
                  <a:schemeClr val="tx1"/>
                </a:solidFill>
                <a:latin typeface="Calibri" panose="020F0502020204030204" pitchFamily="34" charset="0"/>
              </a:rPr>
              <a:t>Tercih sıralaması yaparken daha az istediğimiz bölümü daha yüksek puanla öğrenci almış diye daha üst sıraya yazmak</a:t>
            </a:r>
            <a:r>
              <a:rPr lang="tr-TR" b="1" dirty="0" smtClean="0">
                <a:solidFill>
                  <a:schemeClr val="tx1"/>
                </a:solidFill>
                <a:latin typeface="Calibri" panose="020F0502020204030204" pitchFamily="34" charset="0"/>
              </a:rPr>
              <a:t>.</a:t>
            </a:r>
            <a:endParaRPr lang="tr-TR" b="1" dirty="0">
              <a:solidFill>
                <a:schemeClr val="tx1"/>
              </a:solidFill>
              <a:latin typeface="Calibri" panose="020F0502020204030204" pitchFamily="34" charset="0"/>
            </a:endParaRPr>
          </a:p>
        </p:txBody>
      </p:sp>
      <p:sp>
        <p:nvSpPr>
          <p:cNvPr id="2" name="Başlık 1"/>
          <p:cNvSpPr>
            <a:spLocks noGrp="1"/>
          </p:cNvSpPr>
          <p:nvPr>
            <p:ph type="title"/>
          </p:nvPr>
        </p:nvSpPr>
        <p:spPr>
          <a:xfrm>
            <a:off x="457200" y="366873"/>
            <a:ext cx="8229600" cy="1123528"/>
          </a:xfrm>
        </p:spPr>
        <p:txBody>
          <a:bodyPr/>
          <a:lstStyle/>
          <a:p>
            <a:pPr algn="ctr"/>
            <a:r>
              <a:rPr lang="tr-TR" sz="3600" b="1" dirty="0" smtClean="0">
                <a:solidFill>
                  <a:schemeClr val="accent3"/>
                </a:solidFill>
                <a:latin typeface="Calibri" panose="020F0502020204030204" pitchFamily="34" charset="0"/>
              </a:rPr>
              <a:t>SIK YAPILAN TERCİH HATALARI</a:t>
            </a:r>
            <a:endParaRPr lang="tr-TR" sz="3600" b="1" dirty="0">
              <a:solidFill>
                <a:schemeClr val="accent3"/>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100174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692696"/>
            <a:ext cx="8712967" cy="5040560"/>
          </a:xfrm>
        </p:spPr>
        <p:txBody>
          <a:bodyPr>
            <a:normAutofit lnSpcReduction="10000"/>
          </a:bodyPr>
          <a:lstStyle/>
          <a:p>
            <a:pPr>
              <a:buFont typeface="Wingdings" panose="05000000000000000000" pitchFamily="2" charset="2"/>
              <a:buChar char="Ø"/>
            </a:pPr>
            <a:endParaRPr lang="tr-TR" dirty="0" smtClean="0">
              <a:solidFill>
                <a:schemeClr val="tx1"/>
              </a:solidFill>
            </a:endParaRPr>
          </a:p>
          <a:p>
            <a:pPr>
              <a:buFont typeface="Wingdings" panose="05000000000000000000" pitchFamily="2" charset="2"/>
              <a:buChar char="Ø"/>
            </a:pPr>
            <a:r>
              <a:rPr lang="tr-TR" b="1" dirty="0" smtClean="0">
                <a:solidFill>
                  <a:schemeClr val="tx1"/>
                </a:solidFill>
                <a:latin typeface="Calibri" panose="020F0502020204030204" pitchFamily="34" charset="0"/>
              </a:rPr>
              <a:t>Pişman </a:t>
            </a:r>
            <a:r>
              <a:rPr lang="tr-TR" b="1" dirty="0">
                <a:solidFill>
                  <a:schemeClr val="tx1"/>
                </a:solidFill>
                <a:latin typeface="Calibri" panose="020F0502020204030204" pitchFamily="34" charset="0"/>
              </a:rPr>
              <a:t>olup okumayacağımız bölümü tercih listesinde bulundurmak</a:t>
            </a:r>
            <a:r>
              <a:rPr lang="tr-TR" b="1" dirty="0" smtClean="0">
                <a:solidFill>
                  <a:schemeClr val="tx1"/>
                </a:solidFill>
                <a:latin typeface="Calibri" panose="020F0502020204030204" pitchFamily="34" charset="0"/>
              </a:rPr>
              <a:t>.</a:t>
            </a:r>
          </a:p>
          <a:p>
            <a:pPr marL="0" indent="0">
              <a:buNone/>
            </a:pPr>
            <a:endParaRPr lang="tr-TR" b="1" dirty="0" smtClean="0">
              <a:solidFill>
                <a:schemeClr val="tx1"/>
              </a:solidFill>
              <a:latin typeface="Calibri" panose="020F0502020204030204" pitchFamily="34" charset="0"/>
            </a:endParaRPr>
          </a:p>
          <a:p>
            <a:pPr>
              <a:buFont typeface="Wingdings" panose="05000000000000000000" pitchFamily="2" charset="2"/>
              <a:buChar char="Ø"/>
            </a:pPr>
            <a:r>
              <a:rPr lang="tr-TR" b="1" dirty="0" smtClean="0">
                <a:solidFill>
                  <a:srgbClr val="FF0000"/>
                </a:solidFill>
                <a:latin typeface="Calibri" panose="020F0502020204030204" pitchFamily="34" charset="0"/>
              </a:rPr>
              <a:t>Gitmeyeceği üniversite ya da bölümü yazıp </a:t>
            </a:r>
            <a:r>
              <a:rPr lang="tr-TR" b="1" dirty="0" err="1" smtClean="0">
                <a:solidFill>
                  <a:srgbClr val="FF0000"/>
                </a:solidFill>
                <a:latin typeface="Calibri" panose="020F0502020204030204" pitchFamily="34" charset="0"/>
              </a:rPr>
              <a:t>OBP’sini</a:t>
            </a:r>
            <a:r>
              <a:rPr lang="tr-TR" b="1" dirty="0" smtClean="0">
                <a:solidFill>
                  <a:srgbClr val="FF0000"/>
                </a:solidFill>
                <a:latin typeface="Calibri" panose="020F0502020204030204" pitchFamily="34" charset="0"/>
              </a:rPr>
              <a:t> bir sonraki sene için etkilemek.</a:t>
            </a:r>
          </a:p>
          <a:p>
            <a:pPr marL="0" indent="0">
              <a:buNone/>
            </a:pP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a:solidFill>
                  <a:schemeClr val="tx1"/>
                </a:solidFill>
                <a:latin typeface="Calibri" panose="020F0502020204030204" pitchFamily="34" charset="0"/>
              </a:rPr>
              <a:t>Her alandan bölüm yazmak. Fen, TM, Sosyal, 2 yıllık, 4 </a:t>
            </a:r>
            <a:r>
              <a:rPr lang="tr-TR" b="1" dirty="0" smtClean="0">
                <a:solidFill>
                  <a:schemeClr val="tx1"/>
                </a:solidFill>
                <a:latin typeface="Calibri" panose="020F0502020204030204" pitchFamily="34" charset="0"/>
              </a:rPr>
              <a:t>yıllık.</a:t>
            </a:r>
          </a:p>
          <a:p>
            <a:pPr marL="0" indent="0">
              <a:buNone/>
            </a:pP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smtClean="0">
                <a:solidFill>
                  <a:schemeClr val="tx1"/>
                </a:solidFill>
                <a:latin typeface="Calibri" panose="020F0502020204030204" pitchFamily="34" charset="0"/>
              </a:rPr>
              <a:t>Son </a:t>
            </a:r>
            <a:r>
              <a:rPr lang="tr-TR" b="1" dirty="0">
                <a:solidFill>
                  <a:schemeClr val="tx1"/>
                </a:solidFill>
                <a:latin typeface="Calibri" panose="020F0502020204030204" pitchFamily="34" charset="0"/>
              </a:rPr>
              <a:t>tercihimize açık öğretim bölümü yazmak (yerleşemezsek tekrar hazırlanmayı düşündüğümüz halde</a:t>
            </a:r>
            <a:r>
              <a:rPr lang="tr-TR" b="1" dirty="0" smtClean="0">
                <a:solidFill>
                  <a:schemeClr val="tx1"/>
                </a:solidFill>
                <a:latin typeface="Calibri" panose="020F0502020204030204" pitchFamily="34" charset="0"/>
              </a:rPr>
              <a:t>).</a:t>
            </a:r>
          </a:p>
          <a:p>
            <a:pPr marL="0" indent="0">
              <a:buNone/>
            </a:pPr>
            <a:endParaRPr lang="tr-TR" b="1" dirty="0" smtClean="0">
              <a:solidFill>
                <a:schemeClr val="tx1"/>
              </a:solidFill>
              <a:latin typeface="Calibri" panose="020F0502020204030204" pitchFamily="34" charset="0"/>
            </a:endParaRPr>
          </a:p>
          <a:p>
            <a:pPr>
              <a:buFont typeface="Wingdings" panose="05000000000000000000" pitchFamily="2" charset="2"/>
              <a:buChar char="Ø"/>
            </a:pPr>
            <a:r>
              <a:rPr lang="tr-TR" b="1" dirty="0" smtClean="0">
                <a:solidFill>
                  <a:srgbClr val="FF0000"/>
                </a:solidFill>
                <a:latin typeface="Calibri" panose="020F0502020204030204" pitchFamily="34" charset="0"/>
              </a:rPr>
              <a:t>Özel şart ve koşulları okumadan tercih yapmak.</a:t>
            </a:r>
          </a:p>
          <a:p>
            <a:pPr marL="0" indent="0">
              <a:buNone/>
            </a:pPr>
            <a:endParaRPr lang="tr-TR" b="1" dirty="0" smtClean="0">
              <a:solidFill>
                <a:schemeClr val="tx1"/>
              </a:solidFill>
              <a:latin typeface="Calibri" panose="020F0502020204030204" pitchFamily="34" charset="0"/>
            </a:endParaRPr>
          </a:p>
          <a:p>
            <a:pPr>
              <a:buFont typeface="Wingdings" panose="05000000000000000000" pitchFamily="2" charset="2"/>
              <a:buChar char="Ø"/>
            </a:pPr>
            <a:endParaRPr lang="tr-TR" b="1" dirty="0" smtClean="0">
              <a:solidFill>
                <a:schemeClr val="tx1"/>
              </a:solidFill>
              <a:latin typeface="Calibri" panose="020F0502020204030204" pitchFamily="34" charset="0"/>
            </a:endParaRPr>
          </a:p>
          <a:p>
            <a:pPr marL="0" indent="0">
              <a:buNone/>
            </a:pPr>
            <a:endParaRPr lang="tr-TR" dirty="0">
              <a:solidFill>
                <a:schemeClr val="tx1"/>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317018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lstStyle/>
          <a:p>
            <a:r>
              <a:rPr lang="tr-TR" b="1" dirty="0">
                <a:solidFill>
                  <a:srgbClr val="FF0000"/>
                </a:solidFill>
                <a:latin typeface="Calibri" panose="020F0502020204030204" pitchFamily="34" charset="0"/>
              </a:rPr>
              <a:t>Ek puan ile ilgili özel durumun öğrenci tarafından </a:t>
            </a:r>
            <a:r>
              <a:rPr lang="tr-TR" b="1" dirty="0" smtClean="0">
                <a:solidFill>
                  <a:srgbClr val="FF0000"/>
                </a:solidFill>
                <a:latin typeface="Calibri" panose="020F0502020204030204" pitchFamily="34" charset="0"/>
              </a:rPr>
              <a:t>bilinmemesi;</a:t>
            </a:r>
          </a:p>
          <a:p>
            <a:pPr marL="0" indent="0" algn="just">
              <a:buNone/>
            </a:pPr>
            <a:endParaRPr lang="tr-TR" b="1" dirty="0">
              <a:solidFill>
                <a:srgbClr val="FF0000"/>
              </a:solidFill>
              <a:latin typeface="Calibri" panose="020F0502020204030204" pitchFamily="34" charset="0"/>
            </a:endParaRPr>
          </a:p>
          <a:p>
            <a:pPr lvl="1" algn="just"/>
            <a:r>
              <a:rPr lang="tr-TR" sz="2400" b="1" dirty="0" smtClean="0">
                <a:solidFill>
                  <a:schemeClr val="tx1"/>
                </a:solidFill>
                <a:latin typeface="Calibri" panose="020F0502020204030204" pitchFamily="34" charset="0"/>
              </a:rPr>
              <a:t>*Meslek lisesinden mezun öğrencinin kendi alanıyla ilgili tercih yaptığında ek puanlı yerleştirme puanından tercih yapacaktır.</a:t>
            </a:r>
          </a:p>
          <a:p>
            <a:pPr lvl="1"/>
            <a:endParaRPr lang="tr-TR" sz="2400" b="1" dirty="0" smtClean="0">
              <a:solidFill>
                <a:schemeClr val="tx1"/>
              </a:solidFill>
              <a:latin typeface="Calibri" panose="020F0502020204030204" pitchFamily="34" charset="0"/>
            </a:endParaRPr>
          </a:p>
          <a:p>
            <a:pPr lvl="1" algn="just"/>
            <a:r>
              <a:rPr lang="tr-TR" sz="2400" b="1" dirty="0" smtClean="0">
                <a:solidFill>
                  <a:schemeClr val="tx1"/>
                </a:solidFill>
                <a:latin typeface="Calibri" panose="020F0502020204030204" pitchFamily="34" charset="0"/>
              </a:rPr>
              <a:t>* 30/03/2012 </a:t>
            </a:r>
            <a:r>
              <a:rPr lang="tr-TR" sz="2400" b="1" dirty="0">
                <a:solidFill>
                  <a:schemeClr val="tx1"/>
                </a:solidFill>
                <a:latin typeface="Calibri" panose="020F0502020204030204" pitchFamily="34" charset="0"/>
              </a:rPr>
              <a:t>tarihinden önce meslek lisesi mezunu </a:t>
            </a:r>
            <a:r>
              <a:rPr lang="tr-TR" sz="2400" b="1" dirty="0" smtClean="0">
                <a:solidFill>
                  <a:schemeClr val="tx1"/>
                </a:solidFill>
                <a:latin typeface="Calibri" panose="020F0502020204030204" pitchFamily="34" charset="0"/>
              </a:rPr>
              <a:t>ya da </a:t>
            </a:r>
            <a:r>
              <a:rPr lang="tr-TR" sz="2400" b="1" dirty="0">
                <a:solidFill>
                  <a:schemeClr val="tx1"/>
                </a:solidFill>
                <a:latin typeface="Calibri" panose="020F0502020204030204" pitchFamily="34" charset="0"/>
              </a:rPr>
              <a:t>öğrencisi olan adayların ilgili lisans programları için aldıkları ek puan hakkı devam etmektedir. </a:t>
            </a:r>
          </a:p>
          <a:p>
            <a:pPr lvl="1"/>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212879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Metin kutusu"/>
          <p:cNvSpPr txBox="1">
            <a:spLocks noChangeArrowheads="1"/>
          </p:cNvSpPr>
          <p:nvPr/>
        </p:nvSpPr>
        <p:spPr bwMode="auto">
          <a:xfrm>
            <a:off x="0" y="764704"/>
            <a:ext cx="9144000" cy="45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lnSpc>
                <a:spcPct val="115000"/>
              </a:lnSpc>
              <a:spcAft>
                <a:spcPts val="1000"/>
              </a:spcAft>
              <a:buFontTx/>
              <a:buNone/>
            </a:pPr>
            <a:r>
              <a:rPr lang="tr-TR" altLang="tr-TR" sz="2800" b="1" dirty="0">
                <a:solidFill>
                  <a:schemeClr val="accent3"/>
                </a:solidFill>
                <a:latin typeface="Calibri" pitchFamily="34" charset="0"/>
                <a:cs typeface="Times New Roman" pitchFamily="18" charset="0"/>
              </a:rPr>
              <a:t>      TERCİH EDİLEN İL- </a:t>
            </a:r>
            <a:r>
              <a:rPr lang="tr-TR" altLang="tr-TR" sz="2800" b="1" dirty="0" smtClean="0">
                <a:solidFill>
                  <a:schemeClr val="accent3"/>
                </a:solidFill>
                <a:latin typeface="Calibri" pitchFamily="34" charset="0"/>
                <a:cs typeface="Times New Roman" pitchFamily="18" charset="0"/>
              </a:rPr>
              <a:t>İLÇE</a:t>
            </a:r>
          </a:p>
          <a:p>
            <a:pPr algn="just" fontAlgn="base">
              <a:lnSpc>
                <a:spcPct val="115000"/>
              </a:lnSpc>
              <a:spcAft>
                <a:spcPts val="1000"/>
              </a:spcAft>
              <a:buFontTx/>
              <a:buNone/>
            </a:pPr>
            <a:endParaRPr lang="tr-TR" altLang="tr-TR" sz="2000" dirty="0" smtClean="0">
              <a:solidFill>
                <a:schemeClr val="accent6"/>
              </a:solidFill>
              <a:latin typeface="Calibri" pitchFamily="34" charset="0"/>
              <a:cs typeface="Times New Roman" pitchFamily="18" charset="0"/>
            </a:endParaRPr>
          </a:p>
          <a:p>
            <a:pPr algn="just" fontAlgn="base">
              <a:lnSpc>
                <a:spcPct val="115000"/>
              </a:lnSpc>
              <a:spcAft>
                <a:spcPts val="1000"/>
              </a:spcAft>
              <a:buFontTx/>
              <a:buNone/>
            </a:pPr>
            <a:endParaRPr lang="tr-TR" altLang="tr-TR" sz="2000" dirty="0">
              <a:solidFill>
                <a:schemeClr val="accent6"/>
              </a:solidFill>
              <a:latin typeface="Calibri" pitchFamily="34" charset="0"/>
              <a:cs typeface="Times New Roman" pitchFamily="18" charset="0"/>
            </a:endParaRPr>
          </a:p>
          <a:p>
            <a:pPr algn="just" fontAlgn="base">
              <a:lnSpc>
                <a:spcPct val="115000"/>
              </a:lnSpc>
              <a:spcAft>
                <a:spcPts val="1000"/>
              </a:spcAft>
              <a:buFont typeface="Wingdings" pitchFamily="2" charset="2"/>
              <a:buChar char=""/>
            </a:pPr>
            <a:r>
              <a:rPr lang="tr-TR" altLang="tr-TR" sz="2000" b="1" dirty="0">
                <a:latin typeface="Calibri" pitchFamily="34" charset="0"/>
                <a:cs typeface="Times New Roman" pitchFamily="18" charset="0"/>
              </a:rPr>
              <a:t>Tercih yapmak istediğiniz bölümün tam olarak hangi ilde, ilçede, nereye ne kadar uzak olduğunu kampüsü olup olmadığını kontrol ediniz. </a:t>
            </a:r>
          </a:p>
          <a:p>
            <a:pPr algn="just" fontAlgn="base">
              <a:lnSpc>
                <a:spcPct val="115000"/>
              </a:lnSpc>
              <a:spcAft>
                <a:spcPts val="1000"/>
              </a:spcAft>
              <a:buFont typeface="Wingdings" pitchFamily="2" charset="2"/>
              <a:buChar char=""/>
            </a:pPr>
            <a:r>
              <a:rPr lang="tr-TR" altLang="tr-TR" sz="2000" b="1" dirty="0">
                <a:latin typeface="Calibri" pitchFamily="34" charset="0"/>
                <a:cs typeface="Times New Roman" pitchFamily="18" charset="0"/>
              </a:rPr>
              <a:t>Bazı üniversitelerde aynı program birkaç değişik fakülte ve yerde olabilmektedir.</a:t>
            </a:r>
          </a:p>
          <a:p>
            <a:pPr fontAlgn="base">
              <a:lnSpc>
                <a:spcPct val="115000"/>
              </a:lnSpc>
              <a:spcAft>
                <a:spcPts val="1000"/>
              </a:spcAft>
              <a:buFontTx/>
              <a:buNone/>
            </a:pPr>
            <a:r>
              <a:rPr lang="tr-TR" altLang="tr-TR" sz="1100" b="1" dirty="0">
                <a:latin typeface="Verdana" pitchFamily="34" charset="0"/>
                <a:cs typeface="Times New Roman" pitchFamily="18" charset="0"/>
              </a:rPr>
              <a:t>Üniversite Adı         </a:t>
            </a:r>
            <a:r>
              <a:rPr lang="tr-TR" altLang="tr-TR" sz="1100" b="1" dirty="0" smtClean="0">
                <a:latin typeface="Verdana" pitchFamily="34" charset="0"/>
                <a:cs typeface="Times New Roman" pitchFamily="18" charset="0"/>
              </a:rPr>
              <a:t>        Fakülte </a:t>
            </a:r>
            <a:r>
              <a:rPr lang="tr-TR" altLang="tr-TR" sz="1100" b="1" dirty="0">
                <a:latin typeface="Verdana" pitchFamily="34" charset="0"/>
                <a:cs typeface="Times New Roman" pitchFamily="18" charset="0"/>
              </a:rPr>
              <a:t>Adı                          Bölüm           Puan Türü     2014 Başarı sırası      Puanı </a:t>
            </a:r>
            <a:endParaRPr lang="tr-TR" altLang="tr-TR" sz="1100" b="1" dirty="0">
              <a:latin typeface="Calibri" pitchFamily="34" charset="0"/>
              <a:cs typeface="Times New Roman" pitchFamily="18" charset="0"/>
            </a:endParaRPr>
          </a:p>
          <a:p>
            <a:pPr fontAlgn="base">
              <a:lnSpc>
                <a:spcPct val="115000"/>
              </a:lnSpc>
              <a:spcAft>
                <a:spcPts val="1000"/>
              </a:spcAft>
              <a:buFontTx/>
              <a:buNone/>
            </a:pPr>
            <a:r>
              <a:rPr lang="tr-TR" altLang="tr-TR" sz="1100" b="1" dirty="0">
                <a:latin typeface="Verdana" pitchFamily="34" charset="0"/>
                <a:cs typeface="Times New Roman" pitchFamily="18" charset="0"/>
              </a:rPr>
              <a:t>Bursa Uludağ </a:t>
            </a:r>
            <a:r>
              <a:rPr lang="tr-TR" altLang="tr-TR" sz="1100" b="1" dirty="0" err="1">
                <a:latin typeface="Verdana" pitchFamily="34" charset="0"/>
                <a:cs typeface="Times New Roman" pitchFamily="18" charset="0"/>
              </a:rPr>
              <a:t>Üni</a:t>
            </a:r>
            <a:r>
              <a:rPr lang="tr-TR" altLang="tr-TR" sz="1100" b="1" dirty="0">
                <a:latin typeface="Verdana" pitchFamily="34" charset="0"/>
                <a:cs typeface="Times New Roman" pitchFamily="18" charset="0"/>
              </a:rPr>
              <a:t>.  İktisadi ve İdari Bilimler F.        İşletme               TM – 1             195.000              279,88396                           Bursa Uludağ </a:t>
            </a:r>
            <a:r>
              <a:rPr lang="tr-TR" altLang="tr-TR" sz="1100" b="1" dirty="0" err="1">
                <a:latin typeface="Verdana" pitchFamily="34" charset="0"/>
                <a:cs typeface="Times New Roman" pitchFamily="18" charset="0"/>
              </a:rPr>
              <a:t>Üni</a:t>
            </a:r>
            <a:r>
              <a:rPr lang="tr-TR" altLang="tr-TR" sz="1100" b="1" dirty="0">
                <a:latin typeface="Verdana" pitchFamily="34" charset="0"/>
                <a:cs typeface="Times New Roman" pitchFamily="18" charset="0"/>
              </a:rPr>
              <a:t>.  İnegöl İşletme Fakültesi            İşletme               TM – 1             235.000              266,28859                                         </a:t>
            </a:r>
            <a:endParaRPr lang="tr-TR" altLang="tr-TR" sz="1100" b="1" dirty="0">
              <a:latin typeface="Calibri" pitchFamily="34" charset="0"/>
              <a:cs typeface="Times New Roman" pitchFamily="18" charset="0"/>
            </a:endParaRPr>
          </a:p>
          <a:p>
            <a:pPr algn="just" fontAlgn="base">
              <a:lnSpc>
                <a:spcPct val="115000"/>
              </a:lnSpc>
              <a:spcAft>
                <a:spcPts val="1000"/>
              </a:spcAft>
              <a:buFont typeface="Wingdings" pitchFamily="2" charset="2"/>
              <a:buChar char=""/>
            </a:pPr>
            <a:endParaRPr lang="tr-TR" altLang="tr-TR" sz="2000" dirty="0">
              <a:solidFill>
                <a:srgbClr val="000000"/>
              </a:solidFill>
              <a:latin typeface="Calibri" pitchFamily="34" charset="0"/>
              <a:ea typeface="Calibri" pitchFamily="34" charset="0"/>
              <a:cs typeface="Times New Roman"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762495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1377" y="1412776"/>
            <a:ext cx="8568952" cy="4800600"/>
          </a:xfrm>
        </p:spPr>
        <p:txBody>
          <a:bodyPr/>
          <a:lstStyle/>
          <a:p>
            <a:pPr marL="0" indent="0">
              <a:buNone/>
            </a:pPr>
            <a:endParaRPr lang="tr-TR" sz="2000" dirty="0"/>
          </a:p>
          <a:p>
            <a:pPr algn="just">
              <a:buFont typeface="Wingdings" panose="05000000000000000000" pitchFamily="2" charset="2"/>
              <a:buChar char="Ø"/>
            </a:pPr>
            <a:r>
              <a:rPr lang="tr-TR" sz="2000" dirty="0" smtClean="0">
                <a:solidFill>
                  <a:schemeClr val="tx1"/>
                </a:solidFill>
              </a:rPr>
              <a:t>Kılavuzda </a:t>
            </a:r>
            <a:r>
              <a:rPr lang="tr-TR" sz="2000" dirty="0">
                <a:solidFill>
                  <a:schemeClr val="tx1"/>
                </a:solidFill>
              </a:rPr>
              <a:t>bir önceki yıl merkezî yerleştirme ile </a:t>
            </a:r>
            <a:r>
              <a:rPr lang="tr-TR" sz="2000" b="1" dirty="0">
                <a:solidFill>
                  <a:srgbClr val="FF0000"/>
                </a:solidFill>
              </a:rPr>
              <a:t>dolmayan</a:t>
            </a:r>
            <a:r>
              <a:rPr lang="tr-TR" sz="2000" dirty="0">
                <a:solidFill>
                  <a:schemeClr val="tx1"/>
                </a:solidFill>
              </a:rPr>
              <a:t> programlarda e</a:t>
            </a:r>
            <a:r>
              <a:rPr lang="tr-TR" sz="2000" dirty="0" smtClean="0">
                <a:solidFill>
                  <a:schemeClr val="tx1"/>
                </a:solidFill>
              </a:rPr>
              <a:t>n </a:t>
            </a:r>
            <a:r>
              <a:rPr lang="tr-TR" sz="2000" dirty="0">
                <a:solidFill>
                  <a:schemeClr val="tx1"/>
                </a:solidFill>
              </a:rPr>
              <a:t>küçük puan ve </a:t>
            </a:r>
            <a:r>
              <a:rPr lang="tr-TR" sz="2000" dirty="0" smtClean="0">
                <a:solidFill>
                  <a:schemeClr val="tx1"/>
                </a:solidFill>
              </a:rPr>
              <a:t>yerleştirme öncelikleri </a:t>
            </a:r>
            <a:r>
              <a:rPr lang="tr-TR" sz="2000" dirty="0">
                <a:solidFill>
                  <a:schemeClr val="tx1"/>
                </a:solidFill>
              </a:rPr>
              <a:t>sütunlarında hiçbir </a:t>
            </a:r>
            <a:r>
              <a:rPr lang="tr-TR" sz="2000" dirty="0" smtClean="0">
                <a:solidFill>
                  <a:schemeClr val="tx1"/>
                </a:solidFill>
              </a:rPr>
              <a:t>işaret </a:t>
            </a:r>
            <a:r>
              <a:rPr lang="tr-TR" sz="2000" b="1" dirty="0" smtClean="0">
                <a:solidFill>
                  <a:srgbClr val="FF0000"/>
                </a:solidFill>
              </a:rPr>
              <a:t>(       </a:t>
            </a:r>
            <a:r>
              <a:rPr lang="tr-TR" sz="2000" b="1" dirty="0">
                <a:solidFill>
                  <a:srgbClr val="FF0000"/>
                </a:solidFill>
              </a:rPr>
              <a:t>) </a:t>
            </a:r>
            <a:r>
              <a:rPr lang="tr-TR" sz="2000" dirty="0">
                <a:solidFill>
                  <a:schemeClr val="tx1"/>
                </a:solidFill>
              </a:rPr>
              <a:t>bulunmaz</a:t>
            </a:r>
            <a:r>
              <a:rPr lang="tr-TR" sz="2000" dirty="0" smtClean="0">
                <a:solidFill>
                  <a:schemeClr val="tx1"/>
                </a:solidFill>
              </a:rPr>
              <a:t>.</a:t>
            </a:r>
          </a:p>
          <a:p>
            <a:pPr algn="just">
              <a:buFont typeface="Wingdings" panose="05000000000000000000" pitchFamily="2" charset="2"/>
              <a:buChar char="Ø"/>
            </a:pPr>
            <a:endParaRPr lang="tr-TR" sz="2000" dirty="0">
              <a:solidFill>
                <a:schemeClr val="tx1"/>
              </a:solidFill>
            </a:endParaRPr>
          </a:p>
          <a:p>
            <a:pPr algn="just">
              <a:buFont typeface="Wingdings" panose="05000000000000000000" pitchFamily="2" charset="2"/>
              <a:buChar char="Ø"/>
            </a:pPr>
            <a:r>
              <a:rPr lang="tr-TR" sz="2000" dirty="0">
                <a:solidFill>
                  <a:schemeClr val="tx1"/>
                </a:solidFill>
              </a:rPr>
              <a:t>Kılavuzda  </a:t>
            </a:r>
            <a:r>
              <a:rPr lang="tr-TR" sz="2000" b="1" dirty="0">
                <a:solidFill>
                  <a:srgbClr val="FF0000"/>
                </a:solidFill>
              </a:rPr>
              <a:t>yeni açılan programlarda </a:t>
            </a:r>
            <a:r>
              <a:rPr lang="tr-TR" sz="2000" dirty="0" smtClean="0">
                <a:solidFill>
                  <a:schemeClr val="tx1"/>
                </a:solidFill>
              </a:rPr>
              <a:t>en </a:t>
            </a:r>
            <a:r>
              <a:rPr lang="tr-TR" sz="2000" dirty="0">
                <a:solidFill>
                  <a:schemeClr val="tx1"/>
                </a:solidFill>
              </a:rPr>
              <a:t>küçük puan ve </a:t>
            </a:r>
            <a:r>
              <a:rPr lang="tr-TR" sz="2000" dirty="0" smtClean="0">
                <a:solidFill>
                  <a:schemeClr val="tx1"/>
                </a:solidFill>
              </a:rPr>
              <a:t>yerleştirme öncelikleri sütunlarında </a:t>
            </a:r>
            <a:r>
              <a:rPr lang="tr-TR" sz="2000" b="1" dirty="0" smtClean="0">
                <a:solidFill>
                  <a:srgbClr val="FF0000"/>
                </a:solidFill>
              </a:rPr>
              <a:t>(- </a:t>
            </a:r>
            <a:r>
              <a:rPr lang="tr-TR" sz="2000" b="1" dirty="0">
                <a:solidFill>
                  <a:srgbClr val="FF0000"/>
                </a:solidFill>
              </a:rPr>
              <a:t>- - </a:t>
            </a:r>
            <a:r>
              <a:rPr lang="tr-TR" sz="2000" b="1" dirty="0" smtClean="0">
                <a:solidFill>
                  <a:srgbClr val="FF0000"/>
                </a:solidFill>
              </a:rPr>
              <a:t>-) </a:t>
            </a:r>
            <a:r>
              <a:rPr lang="tr-TR" sz="2000" dirty="0" smtClean="0">
                <a:solidFill>
                  <a:schemeClr val="tx1"/>
                </a:solidFill>
              </a:rPr>
              <a:t>yer </a:t>
            </a:r>
            <a:r>
              <a:rPr lang="tr-TR" sz="2000" dirty="0">
                <a:solidFill>
                  <a:schemeClr val="tx1"/>
                </a:solidFill>
              </a:rPr>
              <a:t>almaktadır. Bu bölümlerin başarı sırasını tahmin etmek için çevre il ve bölümlerin sıralamasına bakılması faydalı olacaktır</a:t>
            </a:r>
            <a:r>
              <a:rPr lang="tr-TR" sz="2000" dirty="0" smtClean="0">
                <a:solidFill>
                  <a:schemeClr val="tx1"/>
                </a:solidFill>
              </a:rPr>
              <a:t>.</a:t>
            </a:r>
          </a:p>
          <a:p>
            <a:pPr algn="just">
              <a:buFont typeface="Wingdings" panose="05000000000000000000" pitchFamily="2" charset="2"/>
              <a:buChar char="Ø"/>
            </a:pPr>
            <a:endParaRPr lang="tr-TR" sz="2000" dirty="0">
              <a:solidFill>
                <a:schemeClr val="tx1"/>
              </a:solidFill>
            </a:endParaRPr>
          </a:p>
          <a:p>
            <a:pPr algn="just">
              <a:buFont typeface="Wingdings" panose="05000000000000000000" pitchFamily="2" charset="2"/>
              <a:buChar char="Ø"/>
            </a:pPr>
            <a:r>
              <a:rPr lang="tr-TR" sz="2000" b="1" dirty="0">
                <a:solidFill>
                  <a:srgbClr val="FF0000"/>
                </a:solidFill>
              </a:rPr>
              <a:t>Puan türü değişen </a:t>
            </a:r>
            <a:r>
              <a:rPr lang="tr-TR" sz="2000" dirty="0">
                <a:solidFill>
                  <a:schemeClr val="tx1"/>
                </a:solidFill>
              </a:rPr>
              <a:t>programların </a:t>
            </a:r>
            <a:r>
              <a:rPr lang="tr-TR" sz="2000" dirty="0" smtClean="0">
                <a:solidFill>
                  <a:schemeClr val="tx1"/>
                </a:solidFill>
              </a:rPr>
              <a:t>yerleştirme öncelikleri </a:t>
            </a:r>
            <a:r>
              <a:rPr lang="tr-TR" sz="2000" dirty="0">
                <a:solidFill>
                  <a:schemeClr val="tx1"/>
                </a:solidFill>
              </a:rPr>
              <a:t>sütununda </a:t>
            </a:r>
            <a:r>
              <a:rPr lang="tr-TR" sz="2000" dirty="0" smtClean="0">
                <a:solidFill>
                  <a:schemeClr val="tx1"/>
                </a:solidFill>
              </a:rPr>
              <a:t>ise </a:t>
            </a:r>
            <a:r>
              <a:rPr lang="tr-TR" sz="2000" b="1" dirty="0" smtClean="0">
                <a:solidFill>
                  <a:srgbClr val="FF0000"/>
                </a:solidFill>
              </a:rPr>
              <a:t>(* </a:t>
            </a:r>
            <a:r>
              <a:rPr lang="tr-TR" sz="2000" b="1" dirty="0">
                <a:solidFill>
                  <a:srgbClr val="FF0000"/>
                </a:solidFill>
              </a:rPr>
              <a:t>* * *) </a:t>
            </a:r>
            <a:r>
              <a:rPr lang="tr-TR" sz="2000" dirty="0">
                <a:solidFill>
                  <a:schemeClr val="tx1"/>
                </a:solidFill>
              </a:rPr>
              <a:t>işareti </a:t>
            </a:r>
            <a:r>
              <a:rPr lang="tr-TR" sz="2000" dirty="0" smtClean="0">
                <a:solidFill>
                  <a:schemeClr val="tx1"/>
                </a:solidFill>
              </a:rPr>
              <a:t>bulunmaktadır.</a:t>
            </a:r>
            <a:endParaRPr lang="tr-TR" sz="2000" dirty="0">
              <a:solidFill>
                <a:schemeClr val="tx1"/>
              </a:solidFill>
            </a:endParaRPr>
          </a:p>
          <a:p>
            <a:endParaRPr lang="tr-TR" dirty="0"/>
          </a:p>
        </p:txBody>
      </p:sp>
      <p:sp>
        <p:nvSpPr>
          <p:cNvPr id="2" name="Başlık 1"/>
          <p:cNvSpPr>
            <a:spLocks noGrp="1"/>
          </p:cNvSpPr>
          <p:nvPr>
            <p:ph type="title"/>
          </p:nvPr>
        </p:nvSpPr>
        <p:spPr>
          <a:xfrm>
            <a:off x="323528" y="476672"/>
            <a:ext cx="8229600" cy="835496"/>
          </a:xfrm>
        </p:spPr>
        <p:txBody>
          <a:bodyPr/>
          <a:lstStyle/>
          <a:p>
            <a:pPr algn="ctr"/>
            <a:r>
              <a:rPr lang="tr-TR" sz="3600" b="1" dirty="0" smtClean="0">
                <a:solidFill>
                  <a:schemeClr val="accent3"/>
                </a:solidFill>
                <a:latin typeface="Calibri" panose="020F0502020204030204" pitchFamily="34" charset="0"/>
              </a:rPr>
              <a:t>KILAVUZDAKİ İŞARETLER</a:t>
            </a:r>
            <a:endParaRPr lang="tr-TR" sz="3600" b="1" dirty="0">
              <a:solidFill>
                <a:schemeClr val="accent3"/>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655174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9972" y="1412776"/>
            <a:ext cx="7992888" cy="4800600"/>
          </a:xfrm>
        </p:spPr>
        <p:txBody>
          <a:bodyPr/>
          <a:lstStyle/>
          <a:p>
            <a:pPr marL="114300" indent="0">
              <a:buNone/>
            </a:pPr>
            <a:endParaRPr lang="tr-TR" dirty="0" smtClean="0"/>
          </a:p>
          <a:p>
            <a:pPr>
              <a:buFont typeface="Wingdings" panose="05000000000000000000" pitchFamily="2" charset="2"/>
              <a:buChar char="Ø"/>
            </a:pPr>
            <a:endParaRPr lang="tr-TR" b="1" dirty="0" smtClean="0"/>
          </a:p>
          <a:p>
            <a:pPr marL="0" indent="0">
              <a:buNone/>
            </a:pPr>
            <a:r>
              <a:rPr lang="tr-TR" b="1" dirty="0" smtClean="0">
                <a:solidFill>
                  <a:schemeClr val="tx1"/>
                </a:solidFill>
                <a:latin typeface="Calibri" panose="020F0502020204030204" pitchFamily="34" charset="0"/>
              </a:rPr>
              <a:t>Tercih </a:t>
            </a:r>
            <a:r>
              <a:rPr lang="tr-TR" b="1" dirty="0">
                <a:solidFill>
                  <a:schemeClr val="tx1"/>
                </a:solidFill>
                <a:latin typeface="Calibri" panose="020F0502020204030204" pitchFamily="34" charset="0"/>
              </a:rPr>
              <a:t>kılavuzunda </a:t>
            </a:r>
            <a:r>
              <a:rPr lang="tr-TR" b="1" dirty="0" smtClean="0">
                <a:solidFill>
                  <a:schemeClr val="tx1"/>
                </a:solidFill>
                <a:latin typeface="Calibri" panose="020F0502020204030204" pitchFamily="34" charset="0"/>
              </a:rPr>
              <a:t>kodu;</a:t>
            </a:r>
          </a:p>
          <a:p>
            <a:pPr>
              <a:buFont typeface="Wingdings" panose="05000000000000000000" pitchFamily="2" charset="2"/>
              <a:buChar char="Ø"/>
            </a:pPr>
            <a:r>
              <a:rPr lang="tr-TR" b="1" dirty="0" smtClean="0">
                <a:solidFill>
                  <a:schemeClr val="tx1"/>
                </a:solidFill>
                <a:latin typeface="Calibri" panose="020F0502020204030204" pitchFamily="34" charset="0"/>
              </a:rPr>
              <a:t>1 </a:t>
            </a:r>
            <a:r>
              <a:rPr lang="tr-TR" b="1" dirty="0">
                <a:solidFill>
                  <a:schemeClr val="tx1"/>
                </a:solidFill>
                <a:latin typeface="Calibri" panose="020F0502020204030204" pitchFamily="34" charset="0"/>
              </a:rPr>
              <a:t>ile başlayan bölümler devlet, </a:t>
            </a:r>
            <a:endParaRPr lang="tr-TR" b="1" dirty="0" smtClean="0">
              <a:solidFill>
                <a:schemeClr val="tx1"/>
              </a:solidFill>
              <a:latin typeface="Calibri" panose="020F0502020204030204" pitchFamily="34" charset="0"/>
            </a:endParaRPr>
          </a:p>
          <a:p>
            <a:pPr>
              <a:buFont typeface="Wingdings" panose="05000000000000000000" pitchFamily="2" charset="2"/>
              <a:buChar char="Ø"/>
            </a:pPr>
            <a:r>
              <a:rPr lang="tr-TR" b="1" dirty="0" smtClean="0">
                <a:solidFill>
                  <a:schemeClr val="tx1"/>
                </a:solidFill>
                <a:latin typeface="Calibri" panose="020F0502020204030204" pitchFamily="34" charset="0"/>
              </a:rPr>
              <a:t>2 </a:t>
            </a:r>
            <a:r>
              <a:rPr lang="tr-TR" b="1" dirty="0">
                <a:solidFill>
                  <a:schemeClr val="tx1"/>
                </a:solidFill>
                <a:latin typeface="Calibri" panose="020F0502020204030204" pitchFamily="34" charset="0"/>
              </a:rPr>
              <a:t>ile başlayanlar vakıf, </a:t>
            </a:r>
            <a:endParaRPr lang="tr-TR" b="1" dirty="0" smtClean="0">
              <a:solidFill>
                <a:schemeClr val="tx1"/>
              </a:solidFill>
              <a:latin typeface="Calibri" panose="020F0502020204030204" pitchFamily="34" charset="0"/>
            </a:endParaRPr>
          </a:p>
          <a:p>
            <a:pPr>
              <a:buFont typeface="Wingdings" panose="05000000000000000000" pitchFamily="2" charset="2"/>
              <a:buChar char="Ø"/>
            </a:pPr>
            <a:r>
              <a:rPr lang="tr-TR" b="1" dirty="0" smtClean="0">
                <a:solidFill>
                  <a:schemeClr val="tx1"/>
                </a:solidFill>
                <a:latin typeface="Calibri" panose="020F0502020204030204" pitchFamily="34" charset="0"/>
              </a:rPr>
              <a:t>3 </a:t>
            </a:r>
            <a:r>
              <a:rPr lang="tr-TR" b="1" dirty="0">
                <a:solidFill>
                  <a:schemeClr val="tx1"/>
                </a:solidFill>
                <a:latin typeface="Calibri" panose="020F0502020204030204" pitchFamily="34" charset="0"/>
              </a:rPr>
              <a:t>ile başlayanlar Kıbrıs'taki vakıf </a:t>
            </a:r>
            <a:r>
              <a:rPr lang="tr-TR" b="1" dirty="0" smtClean="0">
                <a:solidFill>
                  <a:schemeClr val="tx1"/>
                </a:solidFill>
                <a:latin typeface="Calibri" panose="020F0502020204030204" pitchFamily="34" charset="0"/>
              </a:rPr>
              <a:t>,</a:t>
            </a: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smtClean="0">
                <a:solidFill>
                  <a:schemeClr val="tx1"/>
                </a:solidFill>
                <a:latin typeface="Calibri" panose="020F0502020204030204" pitchFamily="34" charset="0"/>
              </a:rPr>
              <a:t>4 </a:t>
            </a:r>
            <a:r>
              <a:rPr lang="tr-TR" b="1" dirty="0">
                <a:solidFill>
                  <a:schemeClr val="tx1"/>
                </a:solidFill>
                <a:latin typeface="Calibri" panose="020F0502020204030204" pitchFamily="34" charset="0"/>
              </a:rPr>
              <a:t>ile başlayanlar yurt dışı üniversiteleridir. </a:t>
            </a:r>
            <a:endParaRPr lang="tr-TR" b="1" dirty="0" smtClean="0">
              <a:solidFill>
                <a:schemeClr val="tx1"/>
              </a:solidFill>
              <a:latin typeface="Calibri" panose="020F0502020204030204" pitchFamily="34" charset="0"/>
            </a:endParaRPr>
          </a:p>
          <a:p>
            <a:pPr marL="0" indent="0">
              <a:buNone/>
            </a:pPr>
            <a:r>
              <a:rPr lang="tr-TR" b="1" dirty="0" smtClean="0">
                <a:solidFill>
                  <a:schemeClr val="tx1"/>
                </a:solidFill>
                <a:latin typeface="Calibri" panose="020F0502020204030204" pitchFamily="34" charset="0"/>
              </a:rPr>
              <a:t>Her </a:t>
            </a:r>
            <a:r>
              <a:rPr lang="tr-TR" b="1" dirty="0">
                <a:solidFill>
                  <a:schemeClr val="tx1"/>
                </a:solidFill>
                <a:latin typeface="Calibri" panose="020F0502020204030204" pitchFamily="34" charset="0"/>
              </a:rPr>
              <a:t>birinin ücretleri farklıdır.</a:t>
            </a:r>
            <a:r>
              <a:rPr lang="tr-TR" dirty="0">
                <a:solidFill>
                  <a:schemeClr val="tx1"/>
                </a:solidFill>
              </a:rPr>
              <a:t> </a:t>
            </a:r>
          </a:p>
          <a:p>
            <a:endParaRPr lang="tr-TR" dirty="0"/>
          </a:p>
        </p:txBody>
      </p:sp>
      <p:sp>
        <p:nvSpPr>
          <p:cNvPr id="2" name="Başlık 1"/>
          <p:cNvSpPr>
            <a:spLocks noGrp="1"/>
          </p:cNvSpPr>
          <p:nvPr>
            <p:ph type="title"/>
          </p:nvPr>
        </p:nvSpPr>
        <p:spPr>
          <a:xfrm>
            <a:off x="509972" y="260648"/>
            <a:ext cx="7620000" cy="1728192"/>
          </a:xfrm>
        </p:spPr>
        <p:txBody>
          <a:bodyPr>
            <a:normAutofit fontScale="90000"/>
          </a:bodyPr>
          <a:lstStyle/>
          <a:p>
            <a:pPr algn="ctr"/>
            <a:r>
              <a:rPr lang="tr-TR" sz="4000" dirty="0" smtClean="0">
                <a:solidFill>
                  <a:schemeClr val="accent6"/>
                </a:solidFill>
              </a:rPr>
              <a:t/>
            </a:r>
            <a:br>
              <a:rPr lang="tr-TR" sz="4000" dirty="0" smtClean="0">
                <a:solidFill>
                  <a:schemeClr val="accent6"/>
                </a:solidFill>
              </a:rPr>
            </a:br>
            <a:r>
              <a:rPr lang="tr-TR" sz="4000" b="1" dirty="0" smtClean="0">
                <a:solidFill>
                  <a:schemeClr val="accent3"/>
                </a:solidFill>
                <a:latin typeface="Calibri" panose="020F0502020204030204" pitchFamily="34" charset="0"/>
              </a:rPr>
              <a:t>Vakıf </a:t>
            </a:r>
            <a:r>
              <a:rPr lang="tr-TR" sz="4000" b="1" dirty="0">
                <a:solidFill>
                  <a:schemeClr val="accent3"/>
                </a:solidFill>
                <a:latin typeface="Calibri" panose="020F0502020204030204" pitchFamily="34" charset="0"/>
              </a:rPr>
              <a:t>(Özel) ve </a:t>
            </a:r>
            <a:r>
              <a:rPr lang="tr-TR" sz="4000" b="1" dirty="0" smtClean="0">
                <a:solidFill>
                  <a:schemeClr val="accent3"/>
                </a:solidFill>
                <a:latin typeface="Calibri" panose="020F0502020204030204" pitchFamily="34" charset="0"/>
              </a:rPr>
              <a:t>Kıbrıs Üniversiteleri</a:t>
            </a:r>
            <a:r>
              <a:rPr lang="tr-TR" dirty="0"/>
              <a:t/>
            </a:r>
            <a:br>
              <a:rPr lang="tr-TR" dirty="0"/>
            </a:b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048747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4708992"/>
              </p:ext>
            </p:extLst>
          </p:nvPr>
        </p:nvGraphicFramePr>
        <p:xfrm>
          <a:off x="661889" y="1528355"/>
          <a:ext cx="7840910" cy="4119344"/>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xmlns="" val="20000"/>
                    </a:ext>
                  </a:extLst>
                </a:gridCol>
                <a:gridCol w="2512318">
                  <a:extLst>
                    <a:ext uri="{9D8B030D-6E8A-4147-A177-3AD203B41FA5}">
                      <a16:colId xmlns:a16="http://schemas.microsoft.com/office/drawing/2014/main" xmlns="" val="20001"/>
                    </a:ext>
                  </a:extLst>
                </a:gridCol>
              </a:tblGrid>
              <a:tr h="514856">
                <a:tc>
                  <a:txBody>
                    <a:bodyPr/>
                    <a:lstStyle/>
                    <a:p>
                      <a:pPr algn="ctr"/>
                      <a:r>
                        <a:rPr lang="tr-TR" dirty="0" smtClean="0"/>
                        <a:t>PROGRAM</a:t>
                      </a:r>
                      <a:r>
                        <a:rPr lang="tr-TR" baseline="0" dirty="0" smtClean="0"/>
                        <a:t> TÜRÜ</a:t>
                      </a:r>
                      <a:endParaRPr lang="tr-TR" dirty="0"/>
                    </a:p>
                  </a:txBody>
                  <a:tcPr/>
                </a:tc>
                <a:tc>
                  <a:txBody>
                    <a:bodyPr/>
                    <a:lstStyle/>
                    <a:p>
                      <a:pPr algn="ctr"/>
                      <a:r>
                        <a:rPr lang="tr-TR" dirty="0" smtClean="0"/>
                        <a:t>BAŞARI SIRASI</a:t>
                      </a:r>
                      <a:endParaRPr lang="tr-TR" dirty="0"/>
                    </a:p>
                  </a:txBody>
                  <a:tcPr/>
                </a:tc>
                <a:extLst>
                  <a:ext uri="{0D108BD9-81ED-4DB2-BD59-A6C34878D82A}">
                    <a16:rowId xmlns:a16="http://schemas.microsoft.com/office/drawing/2014/main" xmlns="" val="10000"/>
                  </a:ext>
                </a:extLst>
              </a:tr>
              <a:tr h="493256">
                <a:tc>
                  <a:txBody>
                    <a:bodyPr/>
                    <a:lstStyle/>
                    <a:p>
                      <a:r>
                        <a:rPr lang="tr-TR" dirty="0" smtClean="0"/>
                        <a:t>HUKUK</a:t>
                      </a:r>
                      <a:endParaRPr lang="tr-TR" dirty="0"/>
                    </a:p>
                  </a:txBody>
                  <a:tcPr/>
                </a:tc>
                <a:tc>
                  <a:txBody>
                    <a:bodyPr/>
                    <a:lstStyle/>
                    <a:p>
                      <a:pPr algn="ctr"/>
                      <a:r>
                        <a:rPr lang="tr-TR" dirty="0" smtClean="0"/>
                        <a:t>En düşük 150</a:t>
                      </a:r>
                      <a:r>
                        <a:rPr lang="tr-TR" baseline="0" dirty="0" smtClean="0"/>
                        <a:t> bininci</a:t>
                      </a:r>
                      <a:endParaRPr lang="tr-TR" dirty="0"/>
                    </a:p>
                  </a:txBody>
                  <a:tcPr/>
                </a:tc>
                <a:extLst>
                  <a:ext uri="{0D108BD9-81ED-4DB2-BD59-A6C34878D82A}">
                    <a16:rowId xmlns:a16="http://schemas.microsoft.com/office/drawing/2014/main" xmlns="" val="10001"/>
                  </a:ext>
                </a:extLst>
              </a:tr>
              <a:tr h="1080120">
                <a:tc>
                  <a:txBody>
                    <a:bodyPr/>
                    <a:lstStyle/>
                    <a:p>
                      <a:r>
                        <a:rPr lang="tr-TR" dirty="0" smtClean="0"/>
                        <a:t>Mühendislik programlarına yerleştirme işlemlerinde (Orman, Ziraat, Su Ürünleri Fakülteleri hariç, Ziraat Fakültesi Gıda Mühendisliği programı dâhil) </a:t>
                      </a:r>
                      <a:endParaRPr lang="tr-TR" dirty="0"/>
                    </a:p>
                  </a:txBody>
                  <a:tcPr/>
                </a:tc>
                <a:tc>
                  <a:txBody>
                    <a:bodyPr/>
                    <a:lstStyle/>
                    <a:p>
                      <a:pPr algn="ctr"/>
                      <a:endParaRPr lang="tr-TR" dirty="0" smtClean="0"/>
                    </a:p>
                    <a:p>
                      <a:pPr algn="ctr"/>
                      <a:r>
                        <a:rPr lang="tr-TR" dirty="0" smtClean="0"/>
                        <a:t>En düşük 240 bininci</a:t>
                      </a:r>
                      <a:endParaRPr lang="tr-TR" dirty="0"/>
                    </a:p>
                  </a:txBody>
                  <a:tcPr/>
                </a:tc>
                <a:extLst>
                  <a:ext uri="{0D108BD9-81ED-4DB2-BD59-A6C34878D82A}">
                    <a16:rowId xmlns:a16="http://schemas.microsoft.com/office/drawing/2014/main" xmlns="" val="10002"/>
                  </a:ext>
                </a:extLst>
              </a:tr>
              <a:tr h="504056">
                <a:tc>
                  <a:txBody>
                    <a:bodyPr/>
                    <a:lstStyle/>
                    <a:p>
                      <a:r>
                        <a:rPr lang="tr-TR" dirty="0" smtClean="0"/>
                        <a:t>TIP</a:t>
                      </a:r>
                      <a:endParaRPr lang="tr-TR" dirty="0"/>
                    </a:p>
                  </a:txBody>
                  <a:tcPr/>
                </a:tc>
                <a:tc>
                  <a:txBody>
                    <a:bodyPr/>
                    <a:lstStyle/>
                    <a:p>
                      <a:pPr algn="ctr"/>
                      <a:r>
                        <a:rPr lang="tr-TR" dirty="0" smtClean="0"/>
                        <a:t>En düşük 40 bininci</a:t>
                      </a:r>
                      <a:endParaRPr lang="tr-TR" dirty="0"/>
                    </a:p>
                  </a:txBody>
                  <a:tcPr/>
                </a:tc>
                <a:extLst>
                  <a:ext uri="{0D108BD9-81ED-4DB2-BD59-A6C34878D82A}">
                    <a16:rowId xmlns:a16="http://schemas.microsoft.com/office/drawing/2014/main" xmlns="" val="10003"/>
                  </a:ext>
                </a:extLst>
              </a:tr>
              <a:tr h="504056">
                <a:tc>
                  <a:txBody>
                    <a:bodyPr/>
                    <a:lstStyle/>
                    <a:p>
                      <a:r>
                        <a:rPr lang="tr-TR" dirty="0" smtClean="0"/>
                        <a:t>MİMARLIK</a:t>
                      </a:r>
                      <a:endParaRPr lang="tr-TR" dirty="0"/>
                    </a:p>
                  </a:txBody>
                  <a:tcPr/>
                </a:tc>
                <a:tc>
                  <a:txBody>
                    <a:bodyPr/>
                    <a:lstStyle/>
                    <a:p>
                      <a:pPr algn="ctr"/>
                      <a:r>
                        <a:rPr lang="tr-TR" dirty="0" smtClean="0"/>
                        <a:t>En düşük 200 bininci</a:t>
                      </a:r>
                      <a:endParaRPr lang="tr-TR" dirty="0"/>
                    </a:p>
                  </a:txBody>
                  <a:tcPr/>
                </a:tc>
                <a:extLst>
                  <a:ext uri="{0D108BD9-81ED-4DB2-BD59-A6C34878D82A}">
                    <a16:rowId xmlns:a16="http://schemas.microsoft.com/office/drawing/2014/main" xmlns="" val="10004"/>
                  </a:ext>
                </a:extLst>
              </a:tr>
              <a:tr h="864096">
                <a:tc>
                  <a:txBody>
                    <a:bodyPr/>
                    <a:lstStyle/>
                    <a:p>
                      <a:r>
                        <a:rPr lang="tr-TR" dirty="0" smtClean="0"/>
                        <a:t>Öğretmenlik programlarına yerleştirme işlemlerinde (Rehberlik ve Psikolojik Danışmanlık programı dâhil)</a:t>
                      </a:r>
                      <a:endParaRPr lang="tr-TR" dirty="0"/>
                    </a:p>
                  </a:txBody>
                  <a:tcPr/>
                </a:tc>
                <a:tc>
                  <a:txBody>
                    <a:bodyPr/>
                    <a:lstStyle/>
                    <a:p>
                      <a:pPr algn="ctr"/>
                      <a:endParaRPr lang="tr-TR" dirty="0" smtClean="0"/>
                    </a:p>
                    <a:p>
                      <a:pPr algn="ctr"/>
                      <a:r>
                        <a:rPr lang="tr-TR" dirty="0" smtClean="0"/>
                        <a:t>En düşük 240 bininci</a:t>
                      </a:r>
                      <a:endParaRPr lang="tr-TR" dirty="0"/>
                    </a:p>
                  </a:txBody>
                  <a:tcPr/>
                </a:tc>
                <a:extLst>
                  <a:ext uri="{0D108BD9-81ED-4DB2-BD59-A6C34878D82A}">
                    <a16:rowId xmlns:a16="http://schemas.microsoft.com/office/drawing/2014/main" xmlns="" val="10005"/>
                  </a:ext>
                </a:extLst>
              </a:tr>
            </a:tbl>
          </a:graphicData>
        </a:graphic>
      </p:graphicFrame>
      <p:sp>
        <p:nvSpPr>
          <p:cNvPr id="3" name="Başlık 2"/>
          <p:cNvSpPr>
            <a:spLocks noGrp="1"/>
          </p:cNvSpPr>
          <p:nvPr>
            <p:ph type="title"/>
          </p:nvPr>
        </p:nvSpPr>
        <p:spPr>
          <a:xfrm>
            <a:off x="467544" y="116632"/>
            <a:ext cx="8229600" cy="1346854"/>
          </a:xfrm>
        </p:spPr>
        <p:txBody>
          <a:bodyPr>
            <a:normAutofit fontScale="90000"/>
          </a:bodyPr>
          <a:lstStyle/>
          <a:p>
            <a:r>
              <a:rPr lang="tr-TR" sz="3600" b="1" dirty="0" smtClean="0">
                <a:solidFill>
                  <a:schemeClr val="accent3"/>
                </a:solidFill>
                <a:latin typeface="Calibri" panose="020F0502020204030204" pitchFamily="34" charset="0"/>
              </a:rPr>
              <a:t>BAŞARI SIRASI SINIRLAMASI GETİRİLEN BÖLÜMLER</a:t>
            </a:r>
            <a:endParaRPr lang="tr-TR" sz="3600" b="1" dirty="0">
              <a:solidFill>
                <a:schemeClr val="accent3"/>
              </a:solidFill>
              <a:latin typeface="Calibri" panose="020F050202020403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676643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268760"/>
            <a:ext cx="8496943" cy="4857403"/>
          </a:xfrm>
        </p:spPr>
        <p:txBody>
          <a:bodyPr>
            <a:normAutofit/>
          </a:bodyPr>
          <a:lstStyle/>
          <a:p>
            <a:pPr>
              <a:buFont typeface="Wingdings" panose="05000000000000000000" pitchFamily="2" charset="2"/>
              <a:buChar char="Ø"/>
            </a:pPr>
            <a:r>
              <a:rPr lang="tr-TR" sz="2000" b="1" dirty="0" smtClean="0">
                <a:solidFill>
                  <a:schemeClr val="tx1"/>
                </a:solidFill>
              </a:rPr>
              <a:t>İLK </a:t>
            </a:r>
            <a:r>
              <a:rPr lang="tr-TR" sz="2000" b="1" dirty="0">
                <a:solidFill>
                  <a:schemeClr val="tx1"/>
                </a:solidFill>
              </a:rPr>
              <a:t>VE ACİL YARDIM </a:t>
            </a:r>
            <a:endParaRPr lang="tr-TR" sz="2000" b="1" dirty="0" smtClean="0">
              <a:solidFill>
                <a:schemeClr val="tx1"/>
              </a:solidFill>
            </a:endParaRPr>
          </a:p>
          <a:p>
            <a:pPr marL="457200" algn="just"/>
            <a:r>
              <a:rPr lang="tr-TR" sz="2000" dirty="0" smtClean="0">
                <a:solidFill>
                  <a:schemeClr val="tx1"/>
                </a:solidFill>
                <a:latin typeface="Calibri" panose="020F0502020204030204" pitchFamily="34" charset="0"/>
              </a:rPr>
              <a:t>Programına </a:t>
            </a:r>
            <a:r>
              <a:rPr lang="tr-TR" sz="2000" dirty="0">
                <a:solidFill>
                  <a:schemeClr val="tx1"/>
                </a:solidFill>
                <a:latin typeface="Calibri" panose="020F0502020204030204" pitchFamily="34" charset="0"/>
              </a:rPr>
              <a:t>alınacak öğrencilerin, Üniversitelerin Tıp Fakültelerinden veya Devlet Hastanelerinden sürücü belgesi almaya engel olmayan bir beden yapısı ve ruh sağlığına sahip olduklarını belgeleyen rapor almaları (Öğrencinin boy ve kilosunun sağlık kurulu raporunda  (heyet raporunda) belirtilmesi gerekmektedir.); </a:t>
            </a:r>
            <a:endParaRPr lang="tr-TR" sz="2000" dirty="0" smtClean="0">
              <a:solidFill>
                <a:schemeClr val="tx1"/>
              </a:solidFill>
              <a:latin typeface="Calibri" panose="020F0502020204030204" pitchFamily="34" charset="0"/>
            </a:endParaRPr>
          </a:p>
          <a:p>
            <a:pPr marL="457200" algn="just"/>
            <a:r>
              <a:rPr lang="tr-TR" sz="2000" dirty="0">
                <a:solidFill>
                  <a:schemeClr val="tx1"/>
                </a:solidFill>
                <a:latin typeface="Calibri" panose="020F0502020204030204" pitchFamily="34" charset="0"/>
              </a:rPr>
              <a:t>P</a:t>
            </a:r>
            <a:r>
              <a:rPr lang="tr-TR" sz="2000" dirty="0" smtClean="0">
                <a:solidFill>
                  <a:schemeClr val="tx1"/>
                </a:solidFill>
                <a:latin typeface="Calibri" panose="020F0502020204030204" pitchFamily="34" charset="0"/>
              </a:rPr>
              <a:t>rogram </a:t>
            </a:r>
            <a:r>
              <a:rPr lang="tr-TR" sz="2000" dirty="0">
                <a:solidFill>
                  <a:schemeClr val="tx1"/>
                </a:solidFill>
                <a:latin typeface="Calibri" panose="020F0502020204030204" pitchFamily="34" charset="0"/>
              </a:rPr>
              <a:t>gereği 2. sınıfta araç kullanmalarının zorunlu olması sebebiyle kayıt tarihinde 17 yaşını tamamlamış olmaları; erkek öğrencilerde 1.65 m'den, kız öğrencilerde 1.60 m'den kısa olmamak, boy uzunluğunun santimetre olarak ifade edilen değerinin son iki rakamından en çok 5 fazla veya 15 noksan kilo ağırlığında olmak; </a:t>
            </a:r>
            <a:endParaRPr lang="tr-TR" sz="2000" dirty="0" smtClean="0">
              <a:solidFill>
                <a:schemeClr val="tx1"/>
              </a:solidFill>
              <a:latin typeface="Calibri" panose="020F0502020204030204" pitchFamily="34" charset="0"/>
            </a:endParaRPr>
          </a:p>
          <a:p>
            <a:pPr marL="457200" algn="just"/>
            <a:r>
              <a:rPr lang="tr-TR" sz="2000" dirty="0">
                <a:solidFill>
                  <a:schemeClr val="tx1"/>
                </a:solidFill>
                <a:latin typeface="Calibri" panose="020F0502020204030204" pitchFamily="34" charset="0"/>
              </a:rPr>
              <a:t>K</a:t>
            </a:r>
            <a:r>
              <a:rPr lang="tr-TR" sz="2000" dirty="0" smtClean="0">
                <a:solidFill>
                  <a:schemeClr val="tx1"/>
                </a:solidFill>
                <a:latin typeface="Calibri" panose="020F0502020204030204" pitchFamily="34" charset="0"/>
              </a:rPr>
              <a:t>urtarma </a:t>
            </a:r>
            <a:r>
              <a:rPr lang="tr-TR" sz="2000" dirty="0">
                <a:solidFill>
                  <a:schemeClr val="tx1"/>
                </a:solidFill>
                <a:latin typeface="Calibri" panose="020F0502020204030204" pitchFamily="34" charset="0"/>
              </a:rPr>
              <a:t>ve taşıma işlerinde iki kişilik bir ekipte çalışırken sedyedeki bir hastayı ekip arkadaşı ile birlikte taşıyabilecek beden ve fizik yeterliliğine sahip olmaları gerekmektedir.</a:t>
            </a:r>
          </a:p>
        </p:txBody>
      </p:sp>
      <p:sp>
        <p:nvSpPr>
          <p:cNvPr id="2" name="Başlık 1"/>
          <p:cNvSpPr>
            <a:spLocks noGrp="1"/>
          </p:cNvSpPr>
          <p:nvPr>
            <p:ph type="title"/>
          </p:nvPr>
        </p:nvSpPr>
        <p:spPr>
          <a:xfrm>
            <a:off x="554956" y="260648"/>
            <a:ext cx="8229600" cy="763488"/>
          </a:xfrm>
        </p:spPr>
        <p:txBody>
          <a:bodyPr>
            <a:normAutofit fontScale="90000"/>
          </a:bodyPr>
          <a:lstStyle/>
          <a:p>
            <a:pPr algn="ctr"/>
            <a:r>
              <a:rPr lang="tr-TR" sz="3600" b="1" dirty="0" smtClean="0">
                <a:solidFill>
                  <a:schemeClr val="accent3"/>
                </a:solidFill>
                <a:latin typeface="Calibri" panose="020F0502020204030204" pitchFamily="34" charset="0"/>
              </a:rPr>
              <a:t>BAZI BÖLÜMLER İÇİN ÖZEL KOŞULLAR</a:t>
            </a:r>
            <a:endParaRPr lang="tr-TR" sz="3600" b="1" dirty="0">
              <a:solidFill>
                <a:schemeClr val="accent3"/>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51537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907504"/>
          </a:xfrm>
        </p:spPr>
        <p:txBody>
          <a:bodyPr/>
          <a:lstStyle/>
          <a:p>
            <a:r>
              <a:rPr lang="tr-TR" dirty="0" smtClean="0"/>
              <a:t>GANO İLE GEÇİŞ</a:t>
            </a:r>
            <a:endParaRPr lang="tr-TR" dirty="0"/>
          </a:p>
        </p:txBody>
      </p:sp>
      <p:sp>
        <p:nvSpPr>
          <p:cNvPr id="3" name="İçerik Yer Tutucusu 2"/>
          <p:cNvSpPr>
            <a:spLocks noGrp="1"/>
          </p:cNvSpPr>
          <p:nvPr>
            <p:ph idx="1"/>
          </p:nvPr>
        </p:nvSpPr>
        <p:spPr>
          <a:xfrm>
            <a:off x="457200" y="1600200"/>
            <a:ext cx="8507288" cy="4525963"/>
          </a:xfrm>
        </p:spPr>
        <p:txBody>
          <a:bodyPr>
            <a:normAutofit/>
          </a:bodyPr>
          <a:lstStyle/>
          <a:p>
            <a:r>
              <a:rPr lang="tr-TR" dirty="0">
                <a:solidFill>
                  <a:schemeClr val="tx1"/>
                </a:solidFill>
                <a:latin typeface="Calibri" panose="020F0502020204030204" pitchFamily="34" charset="0"/>
              </a:rPr>
              <a:t>Farklı veya aynı yükseköğretim kurumlarının aynı düzeydeki eşdeğer diploma programları arasında belli kurallar çerçevesinde gerçekleşen yatay geçiş şeklidir. </a:t>
            </a:r>
            <a:endParaRPr lang="tr-TR" dirty="0" smtClean="0">
              <a:solidFill>
                <a:schemeClr val="tx1"/>
              </a:solidFill>
              <a:latin typeface="Calibri" panose="020F0502020204030204" pitchFamily="34" charset="0"/>
            </a:endParaRPr>
          </a:p>
          <a:p>
            <a:pPr marL="0" lvl="0" indent="0" algn="just">
              <a:buNone/>
            </a:pPr>
            <a:r>
              <a:rPr lang="tr-TR" dirty="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	</a:t>
            </a:r>
          </a:p>
          <a:p>
            <a:pPr marL="0" lvl="0" indent="0" algn="just">
              <a:buNone/>
            </a:pPr>
            <a:r>
              <a:rPr lang="tr-TR" dirty="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 </a:t>
            </a:r>
            <a:r>
              <a:rPr lang="tr-TR" sz="2000" dirty="0">
                <a:solidFill>
                  <a:schemeClr val="accent3"/>
                </a:solidFill>
                <a:latin typeface="Calibri" panose="020F0502020204030204" pitchFamily="34" charset="0"/>
              </a:rPr>
              <a:t>Lisans öğrencileri en erken üçüncü yarıyılın başında, en geç beşinci yarıyılın sonunda, ön lisans öğrencileri ise en erken birinci yarıyılın sonunda, en geç üçüncü yarıyılın başında GANO ile yatay geçiş başvurusunda bulunabilirler. </a:t>
            </a:r>
            <a:endParaRPr lang="tr-TR" sz="2000" dirty="0" smtClean="0">
              <a:solidFill>
                <a:schemeClr val="accent3"/>
              </a:solidFill>
              <a:latin typeface="Calibri" panose="020F0502020204030204" pitchFamily="34" charset="0"/>
            </a:endParaRPr>
          </a:p>
          <a:p>
            <a:pPr marL="0" indent="0" algn="just">
              <a:buNone/>
            </a:pPr>
            <a:r>
              <a:rPr lang="tr-TR" sz="2000" dirty="0">
                <a:solidFill>
                  <a:schemeClr val="accent3"/>
                </a:solidFill>
                <a:latin typeface="Calibri" panose="020F0502020204030204" pitchFamily="34" charset="0"/>
              </a:rPr>
              <a:t>	</a:t>
            </a:r>
            <a:endParaRPr lang="tr-TR" sz="2000" dirty="0" smtClean="0">
              <a:solidFill>
                <a:schemeClr val="accent3"/>
              </a:solidFill>
              <a:latin typeface="Calibri" panose="020F0502020204030204" pitchFamily="34" charset="0"/>
            </a:endParaRPr>
          </a:p>
          <a:p>
            <a:pPr marL="0" indent="0" algn="just">
              <a:buNone/>
            </a:pPr>
            <a:r>
              <a:rPr lang="tr-TR" sz="2000" b="1" dirty="0">
                <a:solidFill>
                  <a:schemeClr val="accent3"/>
                </a:solidFill>
                <a:latin typeface="Calibri" panose="020F0502020204030204" pitchFamily="34" charset="0"/>
              </a:rPr>
              <a:t>	</a:t>
            </a:r>
            <a:r>
              <a:rPr lang="tr-TR" sz="2000" b="1" dirty="0" smtClean="0">
                <a:solidFill>
                  <a:schemeClr val="tx1"/>
                </a:solidFill>
                <a:latin typeface="Calibri" panose="020F0502020204030204" pitchFamily="34" charset="0"/>
              </a:rPr>
              <a:t>* </a:t>
            </a:r>
            <a:r>
              <a:rPr lang="tr-TR" sz="2000" dirty="0">
                <a:solidFill>
                  <a:schemeClr val="accent3"/>
                </a:solidFill>
                <a:latin typeface="Calibri" panose="020F0502020204030204" pitchFamily="34" charset="0"/>
              </a:rPr>
              <a:t>Yatay geçiş başvurusu yapılacak programın öğrencinin okuduğu program ile isimlerinin aynı olması veya içerik olarak %80 uyumlu olması gerekmektedir. GANO ile istenilen sayıda yatay geçiş yapılabilir. </a:t>
            </a:r>
          </a:p>
          <a:p>
            <a:pPr marL="0" lvl="0" indent="0">
              <a:buNone/>
            </a:pPr>
            <a:endParaRPr lang="tr-TR" sz="2000" b="1" dirty="0">
              <a:solidFill>
                <a:schemeClr val="tx1"/>
              </a:solidFill>
              <a:latin typeface="Calibri" panose="020F0502020204030204" pitchFamily="34" charset="0"/>
            </a:endParaRPr>
          </a:p>
          <a:p>
            <a:pPr marL="0" indent="0">
              <a:buNone/>
            </a:pPr>
            <a:endParaRPr lang="tr-TR" dirty="0">
              <a:solidFill>
                <a:schemeClr val="tx1"/>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758948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12968" cy="5976664"/>
          </a:xfrm>
        </p:spPr>
        <p:txBody>
          <a:bodyPr>
            <a:normAutofit fontScale="85000" lnSpcReduction="10000"/>
          </a:bodyPr>
          <a:lstStyle/>
          <a:p>
            <a:pPr>
              <a:buFont typeface="Wingdings" panose="05000000000000000000" pitchFamily="2" charset="2"/>
              <a:buChar char="Ø"/>
            </a:pPr>
            <a:r>
              <a:rPr lang="tr-TR" sz="3300" b="1" dirty="0">
                <a:solidFill>
                  <a:schemeClr val="accent3"/>
                </a:solidFill>
                <a:latin typeface="Calibri" panose="020F0502020204030204" pitchFamily="34" charset="0"/>
              </a:rPr>
              <a:t>SİVİL HAVACILIK KABİN HİZMETLERİ </a:t>
            </a:r>
            <a:r>
              <a:rPr lang="tr-TR" sz="3300" b="1" dirty="0" smtClean="0">
                <a:solidFill>
                  <a:schemeClr val="accent3"/>
                </a:solidFill>
                <a:latin typeface="Calibri" panose="020F0502020204030204" pitchFamily="34" charset="0"/>
              </a:rPr>
              <a:t>(Ön </a:t>
            </a:r>
            <a:r>
              <a:rPr lang="tr-TR" sz="3300" b="1" dirty="0">
                <a:solidFill>
                  <a:schemeClr val="accent3"/>
                </a:solidFill>
                <a:latin typeface="Calibri" panose="020F0502020204030204" pitchFamily="34" charset="0"/>
              </a:rPr>
              <a:t>L</a:t>
            </a:r>
            <a:r>
              <a:rPr lang="tr-TR" sz="3300" b="1" dirty="0" smtClean="0">
                <a:solidFill>
                  <a:schemeClr val="accent3"/>
                </a:solidFill>
                <a:latin typeface="Calibri" panose="020F0502020204030204" pitchFamily="34" charset="0"/>
              </a:rPr>
              <a:t>isans</a:t>
            </a:r>
            <a:r>
              <a:rPr lang="tr-TR" sz="3300" b="1" dirty="0">
                <a:solidFill>
                  <a:schemeClr val="accent3"/>
                </a:solidFill>
                <a:latin typeface="Calibri" panose="020F0502020204030204" pitchFamily="34" charset="0"/>
              </a:rPr>
              <a:t>) </a:t>
            </a:r>
          </a:p>
          <a:p>
            <a:pPr>
              <a:buFont typeface="Wingdings" panose="05000000000000000000" pitchFamily="2" charset="2"/>
              <a:buChar char="Ø"/>
            </a:pPr>
            <a:endParaRPr lang="tr-TR" dirty="0">
              <a:latin typeface="Calibri" panose="020F0502020204030204" pitchFamily="34" charset="0"/>
            </a:endParaRPr>
          </a:p>
          <a:p>
            <a:pPr>
              <a:buFont typeface="Wingdings" panose="05000000000000000000" pitchFamily="2" charset="2"/>
              <a:buChar char="Ø"/>
            </a:pPr>
            <a:r>
              <a:rPr lang="tr-TR" dirty="0" smtClean="0">
                <a:solidFill>
                  <a:schemeClr val="tx1"/>
                </a:solidFill>
                <a:latin typeface="Calibri" panose="020F0502020204030204" pitchFamily="34" charset="0"/>
              </a:rPr>
              <a:t>Adli </a:t>
            </a:r>
            <a:r>
              <a:rPr lang="tr-TR" dirty="0">
                <a:solidFill>
                  <a:schemeClr val="tx1"/>
                </a:solidFill>
                <a:latin typeface="Calibri" panose="020F0502020204030204" pitchFamily="34" charset="0"/>
              </a:rPr>
              <a:t>sicil kaydı veya Adli Sicil Arşiv Kaydı bulunmamak.</a:t>
            </a:r>
          </a:p>
          <a:p>
            <a:pPr>
              <a:buFont typeface="Wingdings" panose="05000000000000000000" pitchFamily="2" charset="2"/>
              <a:buChar char="Ø"/>
            </a:pPr>
            <a:endParaRPr lang="tr-TR" dirty="0">
              <a:solidFill>
                <a:schemeClr val="tx1"/>
              </a:solidFill>
              <a:latin typeface="Calibri" panose="020F0502020204030204" pitchFamily="34" charset="0"/>
            </a:endParaRPr>
          </a:p>
          <a:p>
            <a:pPr>
              <a:buFont typeface="Wingdings" panose="05000000000000000000" pitchFamily="2" charset="2"/>
              <a:buChar char="Ø"/>
            </a:pPr>
            <a:r>
              <a:rPr lang="tr-TR" dirty="0" smtClean="0">
                <a:solidFill>
                  <a:schemeClr val="tx1"/>
                </a:solidFill>
                <a:latin typeface="Calibri" panose="020F0502020204030204" pitchFamily="34" charset="0"/>
              </a:rPr>
              <a:t>Bayanlar </a:t>
            </a:r>
            <a:r>
              <a:rPr lang="tr-TR" dirty="0">
                <a:solidFill>
                  <a:schemeClr val="tx1"/>
                </a:solidFill>
                <a:latin typeface="Calibri" panose="020F0502020204030204" pitchFamily="34" charset="0"/>
              </a:rPr>
              <a:t>için 160 cm-180 cm arası boya sahip olmak (ağırlığı, boy uzunluğunun santimetre olarak ifade edilen değerinin son iki rakamından en çok 5 kilogram fazla veya 15 kilogram noksan ağırlıkta olmak.). </a:t>
            </a:r>
          </a:p>
          <a:p>
            <a:pPr>
              <a:buFont typeface="Wingdings" panose="05000000000000000000" pitchFamily="2" charset="2"/>
              <a:buChar char="Ø"/>
            </a:pPr>
            <a:endParaRPr lang="tr-TR" dirty="0">
              <a:solidFill>
                <a:schemeClr val="tx1"/>
              </a:solidFill>
              <a:latin typeface="Calibri" panose="020F0502020204030204" pitchFamily="34" charset="0"/>
            </a:endParaRPr>
          </a:p>
          <a:p>
            <a:pPr>
              <a:buFont typeface="Wingdings" panose="05000000000000000000" pitchFamily="2" charset="2"/>
              <a:buChar char="Ø"/>
            </a:pPr>
            <a:r>
              <a:rPr lang="tr-TR" dirty="0" smtClean="0">
                <a:solidFill>
                  <a:schemeClr val="tx1"/>
                </a:solidFill>
                <a:latin typeface="Calibri" panose="020F0502020204030204" pitchFamily="34" charset="0"/>
              </a:rPr>
              <a:t>Erkekler </a:t>
            </a:r>
            <a:r>
              <a:rPr lang="tr-TR" dirty="0">
                <a:solidFill>
                  <a:schemeClr val="tx1"/>
                </a:solidFill>
                <a:latin typeface="Calibri" panose="020F0502020204030204" pitchFamily="34" charset="0"/>
              </a:rPr>
              <a:t>için 170-190 cm arası boya sahip olmak (ağırlığı, boy uzunluğunun santimetre olarak ifade edilen değerinin son iki rakamından en çok 5 kilogram fazla veya 15 kilogram noksan ağırlıkta olmak.).</a:t>
            </a:r>
          </a:p>
          <a:p>
            <a:pPr>
              <a:buFont typeface="Wingdings" panose="05000000000000000000" pitchFamily="2" charset="2"/>
              <a:buChar char="Ø"/>
            </a:pPr>
            <a:endParaRPr lang="tr-TR" dirty="0">
              <a:solidFill>
                <a:schemeClr val="tx1"/>
              </a:solidFill>
              <a:latin typeface="Calibri" panose="020F0502020204030204" pitchFamily="34" charset="0"/>
            </a:endParaRPr>
          </a:p>
          <a:p>
            <a:pPr>
              <a:buFont typeface="Wingdings" panose="05000000000000000000" pitchFamily="2" charset="2"/>
              <a:buChar char="Ø"/>
            </a:pPr>
            <a:r>
              <a:rPr lang="tr-TR" dirty="0" smtClean="0">
                <a:solidFill>
                  <a:schemeClr val="tx1"/>
                </a:solidFill>
                <a:latin typeface="Calibri" panose="020F0502020204030204" pitchFamily="34" charset="0"/>
              </a:rPr>
              <a:t>Sağlık </a:t>
            </a:r>
            <a:r>
              <a:rPr lang="tr-TR" dirty="0">
                <a:solidFill>
                  <a:schemeClr val="tx1"/>
                </a:solidFill>
                <a:latin typeface="Calibri" panose="020F0502020204030204" pitchFamily="34" charset="0"/>
              </a:rPr>
              <a:t>durumu uçuşa elverişli olmak (Sivil Havacılık Genel Müdürlüğünce yetkilendirilmiş sağlık kurumlarından sağlık durumlarının uçuşa uygun olduğuna dair rapor almaları gerekmektedir</a:t>
            </a:r>
            <a:r>
              <a:rPr lang="tr-TR" dirty="0" smtClean="0">
                <a:solidFill>
                  <a:schemeClr val="tx1"/>
                </a:solidFill>
                <a:latin typeface="Calibri" panose="020F0502020204030204" pitchFamily="34" charset="0"/>
              </a:rPr>
              <a:t>.)</a:t>
            </a:r>
          </a:p>
          <a:p>
            <a:pPr marL="0" indent="0">
              <a:buNone/>
            </a:pPr>
            <a:endParaRPr lang="tr-TR" dirty="0">
              <a:solidFill>
                <a:schemeClr val="tx1"/>
              </a:solidFill>
              <a:latin typeface="Calibri" panose="020F0502020204030204" pitchFamily="34" charset="0"/>
            </a:endParaRPr>
          </a:p>
          <a:p>
            <a:pPr>
              <a:buFont typeface="Wingdings" panose="05000000000000000000" pitchFamily="2" charset="2"/>
              <a:buChar char="Ø"/>
            </a:pPr>
            <a:r>
              <a:rPr lang="tr-TR" dirty="0" smtClean="0">
                <a:solidFill>
                  <a:schemeClr val="tx1"/>
                </a:solidFill>
                <a:latin typeface="Calibri" panose="020F0502020204030204" pitchFamily="34" charset="0"/>
              </a:rPr>
              <a:t>Kabin </a:t>
            </a:r>
            <a:r>
              <a:rPr lang="tr-TR" dirty="0">
                <a:solidFill>
                  <a:schemeClr val="tx1"/>
                </a:solidFill>
                <a:latin typeface="Calibri" panose="020F0502020204030204" pitchFamily="34" charset="0"/>
              </a:rPr>
              <a:t>memuru üniforması giyildiğinde vücudunun görünecek yerlerinde </a:t>
            </a:r>
            <a:r>
              <a:rPr lang="tr-TR" b="1" dirty="0">
                <a:solidFill>
                  <a:srgbClr val="FF0000"/>
                </a:solidFill>
                <a:latin typeface="Calibri" panose="020F0502020204030204" pitchFamily="34" charset="0"/>
              </a:rPr>
              <a:t>dövme, yara izi </a:t>
            </a:r>
            <a:r>
              <a:rPr lang="tr-TR" dirty="0">
                <a:solidFill>
                  <a:schemeClr val="tx1"/>
                </a:solidFill>
                <a:latin typeface="Calibri" panose="020F0502020204030204" pitchFamily="34" charset="0"/>
              </a:rPr>
              <a:t>vb. bulunmamak.</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3296"/>
            <a:ext cx="2524247" cy="761252"/>
          </a:xfrm>
          <a:prstGeom prst="rect">
            <a:avLst/>
          </a:prstGeom>
        </p:spPr>
      </p:pic>
    </p:spTree>
    <p:extLst>
      <p:ext uri="{BB962C8B-B14F-4D97-AF65-F5344CB8AC3E}">
        <p14:creationId xmlns:p14="http://schemas.microsoft.com/office/powerpoint/2010/main" val="804316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496944" cy="5472608"/>
          </a:xfrm>
        </p:spPr>
        <p:txBody>
          <a:bodyPr>
            <a:normAutofit/>
          </a:bodyPr>
          <a:lstStyle/>
          <a:p>
            <a:pPr algn="ctr">
              <a:buFont typeface="Wingdings" panose="05000000000000000000" pitchFamily="2" charset="2"/>
              <a:buChar char="Ø"/>
            </a:pPr>
            <a:r>
              <a:rPr lang="tr-TR" b="1" dirty="0">
                <a:solidFill>
                  <a:schemeClr val="accent3"/>
                </a:solidFill>
                <a:latin typeface="Calibri" panose="020F0502020204030204" pitchFamily="34" charset="0"/>
              </a:rPr>
              <a:t>HAVACILIK YÖNETİMİ </a:t>
            </a:r>
            <a:r>
              <a:rPr lang="tr-TR" b="1" dirty="0" smtClean="0">
                <a:solidFill>
                  <a:schemeClr val="accent3"/>
                </a:solidFill>
                <a:latin typeface="Calibri" panose="020F0502020204030204" pitchFamily="34" charset="0"/>
              </a:rPr>
              <a:t>(Lisans</a:t>
            </a:r>
            <a:r>
              <a:rPr lang="tr-TR" b="1" dirty="0">
                <a:solidFill>
                  <a:schemeClr val="accent3"/>
                </a:solidFill>
                <a:latin typeface="Calibri" panose="020F0502020204030204" pitchFamily="34" charset="0"/>
              </a:rPr>
              <a:t>) </a:t>
            </a:r>
            <a:r>
              <a:rPr lang="tr-TR" b="1" dirty="0" smtClean="0">
                <a:solidFill>
                  <a:schemeClr val="accent3"/>
                </a:solidFill>
                <a:latin typeface="Calibri" panose="020F0502020204030204" pitchFamily="34" charset="0"/>
              </a:rPr>
              <a:t> </a:t>
            </a:r>
          </a:p>
          <a:p>
            <a:pPr algn="ctr">
              <a:buFont typeface="Wingdings" panose="05000000000000000000" pitchFamily="2" charset="2"/>
              <a:buChar char="Ø"/>
            </a:pPr>
            <a:r>
              <a:rPr lang="tr-TR" b="1" dirty="0" smtClean="0">
                <a:solidFill>
                  <a:schemeClr val="accent3"/>
                </a:solidFill>
                <a:latin typeface="Calibri" panose="020F0502020204030204" pitchFamily="34" charset="0"/>
              </a:rPr>
              <a:t>SİVİL </a:t>
            </a:r>
            <a:r>
              <a:rPr lang="tr-TR" b="1" dirty="0">
                <a:solidFill>
                  <a:schemeClr val="accent3"/>
                </a:solidFill>
                <a:latin typeface="Calibri" panose="020F0502020204030204" pitchFamily="34" charset="0"/>
              </a:rPr>
              <a:t>HAVA ULAŞTIRMA İŞLETMECİLİĞİ </a:t>
            </a:r>
            <a:r>
              <a:rPr lang="tr-TR" b="1" dirty="0" smtClean="0">
                <a:solidFill>
                  <a:schemeClr val="accent3"/>
                </a:solidFill>
                <a:latin typeface="Calibri" panose="020F0502020204030204" pitchFamily="34" charset="0"/>
              </a:rPr>
              <a:t>(Ön </a:t>
            </a:r>
            <a:r>
              <a:rPr lang="tr-TR" b="1" dirty="0">
                <a:solidFill>
                  <a:schemeClr val="accent3"/>
                </a:solidFill>
                <a:latin typeface="Calibri" panose="020F0502020204030204" pitchFamily="34" charset="0"/>
              </a:rPr>
              <a:t>l</a:t>
            </a:r>
            <a:r>
              <a:rPr lang="tr-TR" b="1" dirty="0" smtClean="0">
                <a:solidFill>
                  <a:schemeClr val="accent3"/>
                </a:solidFill>
                <a:latin typeface="Calibri" panose="020F0502020204030204" pitchFamily="34" charset="0"/>
              </a:rPr>
              <a:t>isans)</a:t>
            </a:r>
          </a:p>
          <a:p>
            <a:pPr marL="0" indent="0">
              <a:buNone/>
            </a:pPr>
            <a:endParaRPr lang="tr-TR" sz="2800" b="1" dirty="0">
              <a:solidFill>
                <a:schemeClr val="bg1"/>
              </a:solidFill>
            </a:endParaRPr>
          </a:p>
          <a:p>
            <a:pPr algn="just">
              <a:buFont typeface="Wingdings" panose="05000000000000000000" pitchFamily="2" charset="2"/>
              <a:buChar char="Ø"/>
            </a:pPr>
            <a:r>
              <a:rPr lang="tr-TR" dirty="0" smtClean="0">
                <a:solidFill>
                  <a:schemeClr val="tx1"/>
                </a:solidFill>
                <a:latin typeface="Calibri" panose="020F0502020204030204" pitchFamily="34" charset="0"/>
              </a:rPr>
              <a:t>Havalimanı </a:t>
            </a:r>
            <a:r>
              <a:rPr lang="tr-TR" dirty="0">
                <a:solidFill>
                  <a:schemeClr val="tx1"/>
                </a:solidFill>
                <a:latin typeface="Calibri" panose="020F0502020204030204" pitchFamily="34" charset="0"/>
              </a:rPr>
              <a:t>giriş kartı almasına engel oluşturacak herhangi bir Adli Sicil Kaydı veya Adli Sicil Arşiv Kaydı bulunmamak.</a:t>
            </a:r>
          </a:p>
          <a:p>
            <a:pPr algn="just">
              <a:buFont typeface="Wingdings" panose="05000000000000000000" pitchFamily="2" charset="2"/>
              <a:buChar char="Ø"/>
            </a:pPr>
            <a:endParaRPr lang="tr-TR" dirty="0">
              <a:solidFill>
                <a:schemeClr val="tx1"/>
              </a:solidFill>
              <a:latin typeface="Calibri" panose="020F0502020204030204" pitchFamily="34" charset="0"/>
            </a:endParaRPr>
          </a:p>
          <a:p>
            <a:pPr algn="just">
              <a:buFont typeface="Wingdings" panose="05000000000000000000" pitchFamily="2" charset="2"/>
              <a:buChar char="Ø"/>
            </a:pPr>
            <a:r>
              <a:rPr lang="tr-TR" dirty="0" smtClean="0">
                <a:solidFill>
                  <a:schemeClr val="tx1"/>
                </a:solidFill>
                <a:latin typeface="Calibri" panose="020F0502020204030204" pitchFamily="34" charset="0"/>
              </a:rPr>
              <a:t>Mesleği </a:t>
            </a:r>
            <a:r>
              <a:rPr lang="tr-TR" dirty="0">
                <a:solidFill>
                  <a:schemeClr val="tx1"/>
                </a:solidFill>
                <a:latin typeface="Calibri" panose="020F0502020204030204" pitchFamily="34" charset="0"/>
              </a:rPr>
              <a:t>ve/veya meslekte verilen görevi icra etmesine engel oluşturacak herhangi bir sağlık sorunu bulunmadığına dair tam teşekküllü Üniversite/Devlet Hastanesinden sağlık kurulu raporu (heyet raporu) almak (işitme kaybı/eksikliği, görme kaybı/eksikliği </a:t>
            </a:r>
            <a:r>
              <a:rPr lang="tr-TR" dirty="0" err="1">
                <a:solidFill>
                  <a:schemeClr val="tx1"/>
                </a:solidFill>
                <a:latin typeface="Calibri" panose="020F0502020204030204" pitchFamily="34" charset="0"/>
              </a:rPr>
              <a:t>vs</a:t>
            </a:r>
            <a:r>
              <a:rPr lang="tr-TR" dirty="0">
                <a:solidFill>
                  <a:schemeClr val="tx1"/>
                </a:solidFill>
                <a:latin typeface="Calibri" panose="020F0502020204030204" pitchFamily="34" charset="0"/>
              </a:rPr>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4140317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20688"/>
            <a:ext cx="8892480" cy="5780112"/>
          </a:xfrm>
        </p:spPr>
        <p:txBody>
          <a:bodyPr>
            <a:normAutofit/>
          </a:bodyPr>
          <a:lstStyle/>
          <a:p>
            <a:pPr algn="ctr">
              <a:buFont typeface="Wingdings" panose="05000000000000000000" pitchFamily="2" charset="2"/>
              <a:buChar char="Ø"/>
            </a:pPr>
            <a:r>
              <a:rPr lang="tr-TR" b="1" dirty="0">
                <a:solidFill>
                  <a:schemeClr val="accent3"/>
                </a:solidFill>
                <a:latin typeface="Calibri" panose="020F0502020204030204" pitchFamily="34" charset="0"/>
              </a:rPr>
              <a:t>UÇAK GÖVDE-MOTOR / UÇAK GÖVDE-MOTOR BAKIM </a:t>
            </a:r>
            <a:r>
              <a:rPr lang="tr-TR" b="1" dirty="0" smtClean="0">
                <a:solidFill>
                  <a:schemeClr val="accent3"/>
                </a:solidFill>
                <a:latin typeface="Calibri" panose="020F0502020204030204" pitchFamily="34" charset="0"/>
              </a:rPr>
              <a:t>(</a:t>
            </a:r>
            <a:r>
              <a:rPr lang="tr-TR" b="1" dirty="0">
                <a:solidFill>
                  <a:schemeClr val="accent3"/>
                </a:solidFill>
                <a:latin typeface="Calibri" panose="020F0502020204030204" pitchFamily="34" charset="0"/>
              </a:rPr>
              <a:t>L</a:t>
            </a:r>
            <a:r>
              <a:rPr lang="tr-TR" b="1" dirty="0" smtClean="0">
                <a:solidFill>
                  <a:schemeClr val="accent3"/>
                </a:solidFill>
                <a:latin typeface="Calibri" panose="020F0502020204030204" pitchFamily="34" charset="0"/>
              </a:rPr>
              <a:t>isans)</a:t>
            </a:r>
          </a:p>
          <a:p>
            <a:pPr algn="ctr">
              <a:buFont typeface="Wingdings" panose="05000000000000000000" pitchFamily="2" charset="2"/>
              <a:buChar char="Ø"/>
            </a:pPr>
            <a:r>
              <a:rPr lang="tr-TR" b="1" dirty="0" smtClean="0">
                <a:solidFill>
                  <a:schemeClr val="accent3"/>
                </a:solidFill>
                <a:latin typeface="Calibri" panose="020F0502020204030204" pitchFamily="34" charset="0"/>
              </a:rPr>
              <a:t> </a:t>
            </a:r>
            <a:r>
              <a:rPr lang="tr-TR" b="1" dirty="0">
                <a:solidFill>
                  <a:schemeClr val="accent3"/>
                </a:solidFill>
                <a:latin typeface="Calibri" panose="020F0502020204030204" pitchFamily="34" charset="0"/>
              </a:rPr>
              <a:t>UÇAK TEKNOLOJİSİ </a:t>
            </a:r>
            <a:r>
              <a:rPr lang="tr-TR" b="1" dirty="0" smtClean="0">
                <a:solidFill>
                  <a:schemeClr val="accent3"/>
                </a:solidFill>
                <a:latin typeface="Calibri" panose="020F0502020204030204" pitchFamily="34" charset="0"/>
              </a:rPr>
              <a:t>(Ön Lisans)</a:t>
            </a:r>
          </a:p>
          <a:p>
            <a:pPr marL="0" indent="0" algn="ctr">
              <a:buNone/>
            </a:pPr>
            <a:endParaRPr lang="tr-TR" b="1" dirty="0" smtClean="0">
              <a:solidFill>
                <a:schemeClr val="tx1"/>
              </a:solidFill>
            </a:endParaRPr>
          </a:p>
          <a:p>
            <a:pPr algn="just">
              <a:buFont typeface="Wingdings" panose="05000000000000000000" pitchFamily="2" charset="2"/>
              <a:buChar char="Ø"/>
            </a:pPr>
            <a:r>
              <a:rPr lang="tr-TR" dirty="0" smtClean="0">
                <a:solidFill>
                  <a:schemeClr val="tx1"/>
                </a:solidFill>
                <a:latin typeface="Calibri" panose="020F0502020204030204" pitchFamily="34" charset="0"/>
              </a:rPr>
              <a:t>Havalimanı </a:t>
            </a:r>
            <a:r>
              <a:rPr lang="tr-TR" dirty="0">
                <a:solidFill>
                  <a:schemeClr val="tx1"/>
                </a:solidFill>
                <a:latin typeface="Calibri" panose="020F0502020204030204" pitchFamily="34" charset="0"/>
              </a:rPr>
              <a:t>giriş kartı almasına engel oluşturacak herhangi bir Adli Sicil Kaydı veya Adli Sicil Arşiv Kaydı bulunmamak.</a:t>
            </a:r>
          </a:p>
          <a:p>
            <a:pPr algn="just">
              <a:buFont typeface="Wingdings" panose="05000000000000000000" pitchFamily="2" charset="2"/>
              <a:buChar char="Ø"/>
            </a:pPr>
            <a:endParaRPr lang="tr-TR" dirty="0">
              <a:solidFill>
                <a:schemeClr val="tx1"/>
              </a:solidFill>
              <a:latin typeface="Calibri" panose="020F0502020204030204" pitchFamily="34" charset="0"/>
            </a:endParaRPr>
          </a:p>
          <a:p>
            <a:pPr algn="just">
              <a:buFont typeface="Wingdings" panose="05000000000000000000" pitchFamily="2" charset="2"/>
              <a:buChar char="Ø"/>
            </a:pPr>
            <a:r>
              <a:rPr lang="tr-TR" dirty="0" smtClean="0">
                <a:solidFill>
                  <a:schemeClr val="tx1"/>
                </a:solidFill>
                <a:latin typeface="Calibri" panose="020F0502020204030204" pitchFamily="34" charset="0"/>
              </a:rPr>
              <a:t>Mesleği </a:t>
            </a:r>
            <a:r>
              <a:rPr lang="tr-TR" dirty="0">
                <a:solidFill>
                  <a:schemeClr val="tx1"/>
                </a:solidFill>
                <a:latin typeface="Calibri" panose="020F0502020204030204" pitchFamily="34" charset="0"/>
              </a:rPr>
              <a:t>ve/veya meslekte verilen görevi icra etmesine engel oluşturacak herhangi bir sağlık sorunu bulunmadığına dair tam teşekküllü Üniversite/Devlet Hastanesinden sağlık kurulu raporu (heyet raporu) almak (renk körlüğü, işitme kaybı/eksikliği, görme kaybı/eksikliği </a:t>
            </a:r>
            <a:r>
              <a:rPr lang="tr-TR" dirty="0" err="1">
                <a:solidFill>
                  <a:schemeClr val="tx1"/>
                </a:solidFill>
                <a:latin typeface="Calibri" panose="020F0502020204030204" pitchFamily="34" charset="0"/>
              </a:rPr>
              <a:t>vs</a:t>
            </a:r>
            <a:r>
              <a:rPr lang="tr-TR" dirty="0">
                <a:solidFill>
                  <a:schemeClr val="tx1"/>
                </a:solidFill>
                <a:latin typeface="Calibri" panose="020F0502020204030204" pitchFamily="34" charset="0"/>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82561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2849" y="692696"/>
            <a:ext cx="8229600" cy="1339552"/>
          </a:xfrm>
        </p:spPr>
        <p:txBody>
          <a:bodyPr/>
          <a:lstStyle/>
          <a:p>
            <a:r>
              <a:rPr lang="tr-TR" sz="3600" b="1" dirty="0" smtClean="0">
                <a:solidFill>
                  <a:schemeClr val="accent3"/>
                </a:solidFill>
                <a:latin typeface="Calibri" panose="020F0502020204030204" pitchFamily="34" charset="0"/>
              </a:rPr>
              <a:t>MESLEKTAŞ BİRLİĞİ SAĞLAMAK-2018 TERCİH</a:t>
            </a:r>
            <a:endParaRPr lang="tr-TR" sz="3600" b="1" dirty="0">
              <a:solidFill>
                <a:schemeClr val="accent3"/>
              </a:solidFill>
              <a:latin typeface="Calibri" panose="020F0502020204030204" pitchFamily="34" charset="0"/>
            </a:endParaRPr>
          </a:p>
        </p:txBody>
      </p:sp>
      <p:sp>
        <p:nvSpPr>
          <p:cNvPr id="3" name="İçerik Yer Tutucusu 2"/>
          <p:cNvSpPr>
            <a:spLocks noGrp="1"/>
          </p:cNvSpPr>
          <p:nvPr>
            <p:ph idx="1"/>
          </p:nvPr>
        </p:nvSpPr>
        <p:spPr>
          <a:xfrm>
            <a:off x="462849" y="2325110"/>
            <a:ext cx="8229600" cy="4525963"/>
          </a:xfrm>
        </p:spPr>
        <p:txBody>
          <a:bodyPr>
            <a:normAutofit/>
          </a:bodyPr>
          <a:lstStyle/>
          <a:p>
            <a:r>
              <a:rPr lang="tr-TR" b="1" dirty="0" smtClean="0">
                <a:solidFill>
                  <a:schemeClr val="tx1"/>
                </a:solidFill>
                <a:latin typeface="Calibri" panose="020F0502020204030204" pitchFamily="34" charset="0"/>
              </a:rPr>
              <a:t>Sistem değişikliğinin tercih sürecine etkisi</a:t>
            </a:r>
          </a:p>
          <a:p>
            <a:r>
              <a:rPr lang="tr-TR" b="1" dirty="0" smtClean="0">
                <a:solidFill>
                  <a:schemeClr val="tx1"/>
                </a:solidFill>
                <a:latin typeface="Calibri" panose="020F0502020204030204" pitchFamily="34" charset="0"/>
              </a:rPr>
              <a:t>Ön lisans tercihlerinde dikkat edilmesi gerekenler</a:t>
            </a:r>
          </a:p>
          <a:p>
            <a:r>
              <a:rPr lang="tr-TR" b="1" dirty="0" smtClean="0">
                <a:solidFill>
                  <a:schemeClr val="tx1"/>
                </a:solidFill>
                <a:latin typeface="Calibri" panose="020F0502020204030204" pitchFamily="34" charset="0"/>
              </a:rPr>
              <a:t>Lisans tercihlerinde dikkat edilmesi gerekenler</a:t>
            </a:r>
          </a:p>
          <a:p>
            <a:r>
              <a:rPr lang="tr-TR" b="1" dirty="0" smtClean="0">
                <a:solidFill>
                  <a:schemeClr val="tx1"/>
                </a:solidFill>
                <a:latin typeface="Calibri" panose="020F0502020204030204" pitchFamily="34" charset="0"/>
              </a:rPr>
              <a:t>Belli puan aralığında biriken öğrenci sayısı fazlalığı</a:t>
            </a:r>
          </a:p>
          <a:p>
            <a:r>
              <a:rPr lang="tr-TR" b="1" dirty="0" smtClean="0">
                <a:solidFill>
                  <a:schemeClr val="tx1"/>
                </a:solidFill>
                <a:latin typeface="Calibri" panose="020F0502020204030204" pitchFamily="34" charset="0"/>
              </a:rPr>
              <a:t>24 tercih hakkının kullanıma planlaması</a:t>
            </a:r>
          </a:p>
          <a:p>
            <a:r>
              <a:rPr lang="tr-TR" b="1" dirty="0" smtClean="0">
                <a:solidFill>
                  <a:schemeClr val="tx1"/>
                </a:solidFill>
                <a:latin typeface="Calibri" panose="020F0502020204030204" pitchFamily="34" charset="0"/>
              </a:rPr>
              <a:t>Öğrencilerin bölümleri ve meslekleri tanıma yeterliliği</a:t>
            </a:r>
          </a:p>
          <a:p>
            <a:r>
              <a:rPr lang="tr-TR" b="1" dirty="0" smtClean="0">
                <a:solidFill>
                  <a:schemeClr val="tx1"/>
                </a:solidFill>
                <a:latin typeface="Calibri" panose="020F0502020204030204" pitchFamily="34" charset="0"/>
              </a:rPr>
              <a:t>Veli gerçekliği</a:t>
            </a:r>
            <a:endParaRPr lang="tr-TR" b="1" dirty="0">
              <a:solidFill>
                <a:schemeClr val="tx1"/>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974238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371918"/>
            <a:ext cx="5472608" cy="45719"/>
          </a:xfrm>
        </p:spPr>
        <p:txBody>
          <a:bodyPr>
            <a:normAutofit fontScale="90000"/>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6702650"/>
              </p:ext>
            </p:extLst>
          </p:nvPr>
        </p:nvGraphicFramePr>
        <p:xfrm>
          <a:off x="827584" y="0"/>
          <a:ext cx="7632847" cy="5922243"/>
        </p:xfrm>
        <a:graphic>
          <a:graphicData uri="http://schemas.openxmlformats.org/drawingml/2006/table">
            <a:tbl>
              <a:tblPr>
                <a:tableStyleId>{5C22544A-7EE6-4342-B048-85BDC9FD1C3A}</a:tableStyleId>
              </a:tblPr>
              <a:tblGrid>
                <a:gridCol w="1936027">
                  <a:extLst>
                    <a:ext uri="{9D8B030D-6E8A-4147-A177-3AD203B41FA5}">
                      <a16:colId xmlns:a16="http://schemas.microsoft.com/office/drawing/2014/main" xmlns="" val="20000"/>
                    </a:ext>
                  </a:extLst>
                </a:gridCol>
                <a:gridCol w="1424205">
                  <a:extLst>
                    <a:ext uri="{9D8B030D-6E8A-4147-A177-3AD203B41FA5}">
                      <a16:colId xmlns:a16="http://schemas.microsoft.com/office/drawing/2014/main" xmlns="" val="20001"/>
                    </a:ext>
                  </a:extLst>
                </a:gridCol>
                <a:gridCol w="1424205">
                  <a:extLst>
                    <a:ext uri="{9D8B030D-6E8A-4147-A177-3AD203B41FA5}">
                      <a16:colId xmlns:a16="http://schemas.microsoft.com/office/drawing/2014/main" xmlns="" val="20002"/>
                    </a:ext>
                  </a:extLst>
                </a:gridCol>
                <a:gridCol w="1424205">
                  <a:extLst>
                    <a:ext uri="{9D8B030D-6E8A-4147-A177-3AD203B41FA5}">
                      <a16:colId xmlns:a16="http://schemas.microsoft.com/office/drawing/2014/main" xmlns="" val="20003"/>
                    </a:ext>
                  </a:extLst>
                </a:gridCol>
                <a:gridCol w="1424205">
                  <a:extLst>
                    <a:ext uri="{9D8B030D-6E8A-4147-A177-3AD203B41FA5}">
                      <a16:colId xmlns:a16="http://schemas.microsoft.com/office/drawing/2014/main" xmlns="" val="20004"/>
                    </a:ext>
                  </a:extLst>
                </a:gridCol>
              </a:tblGrid>
              <a:tr h="573837">
                <a:tc gridSpan="5">
                  <a:txBody>
                    <a:bodyPr/>
                    <a:lstStyle/>
                    <a:p>
                      <a:pPr algn="ctr" fontAlgn="ctr"/>
                      <a:r>
                        <a:rPr lang="tr-TR" sz="2400" b="1" u="none" strike="noStrike" dirty="0" smtClean="0">
                          <a:effectLst/>
                        </a:rPr>
                        <a:t>Örnek</a:t>
                      </a:r>
                      <a:r>
                        <a:rPr lang="tr-TR" sz="2400" b="1" u="none" strike="noStrike" baseline="0" dirty="0" smtClean="0">
                          <a:effectLst/>
                        </a:rPr>
                        <a:t> </a:t>
                      </a:r>
                      <a:r>
                        <a:rPr lang="fr-FR" sz="2400" b="1" u="none" strike="noStrike" dirty="0" smtClean="0">
                          <a:effectLst/>
                        </a:rPr>
                        <a:t>2017 </a:t>
                      </a:r>
                      <a:r>
                        <a:rPr lang="fr-FR" sz="2400" b="1" u="none" strike="noStrike" dirty="0">
                          <a:effectLst/>
                        </a:rPr>
                        <a:t>LYS sıraları 2018'de ne olabilir ? </a:t>
                      </a:r>
                      <a:endParaRPr lang="fr-FR" sz="2400" b="1" i="0" u="none" strike="noStrike" dirty="0">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97037">
                <a:tc>
                  <a:txBody>
                    <a:bodyPr/>
                    <a:lstStyle/>
                    <a:p>
                      <a:pPr algn="l" fontAlgn="ctr"/>
                      <a:r>
                        <a:rPr lang="tr-TR" sz="1600" u="none" strike="noStrike" dirty="0">
                          <a:effectLst/>
                          <a:latin typeface="Calibri" panose="020F0502020204030204" pitchFamily="34" charset="0"/>
                        </a:rPr>
                        <a:t>Puan Türü</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1. Aday</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2. Aday</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3. Aday</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4. Aday</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397037">
                <a:tc>
                  <a:txBody>
                    <a:bodyPr/>
                    <a:lstStyle/>
                    <a:p>
                      <a:pPr algn="l" fontAlgn="ctr"/>
                      <a:r>
                        <a:rPr lang="tr-TR" sz="1600" u="none" strike="noStrike" dirty="0">
                          <a:effectLst/>
                          <a:latin typeface="Calibri" panose="020F0502020204030204" pitchFamily="34" charset="0"/>
                        </a:rPr>
                        <a:t>MF-1</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111.900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8.800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49.800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1.238</a:t>
                      </a:r>
                      <a:endParaRPr lang="tr-T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397037">
                <a:tc>
                  <a:txBody>
                    <a:bodyPr/>
                    <a:lstStyle/>
                    <a:p>
                      <a:pPr algn="l" fontAlgn="ctr"/>
                      <a:r>
                        <a:rPr lang="tr-TR" sz="1600" u="none" strike="noStrike" dirty="0">
                          <a:effectLst/>
                          <a:latin typeface="Calibri" panose="020F0502020204030204" pitchFamily="34" charset="0"/>
                        </a:rPr>
                        <a:t>MF-2</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100.000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12.200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48.700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1.424</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397037">
                <a:tc>
                  <a:txBody>
                    <a:bodyPr/>
                    <a:lstStyle/>
                    <a:p>
                      <a:pPr algn="l" fontAlgn="ctr"/>
                      <a:r>
                        <a:rPr lang="tr-TR" sz="1600" u="none" strike="noStrike" dirty="0">
                          <a:effectLst/>
                          <a:latin typeface="Calibri" panose="020F0502020204030204" pitchFamily="34" charset="0"/>
                        </a:rPr>
                        <a:t>MF-3</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98.800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12.800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48.900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1.464</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397037">
                <a:tc>
                  <a:txBody>
                    <a:bodyPr/>
                    <a:lstStyle/>
                    <a:p>
                      <a:pPr algn="l" fontAlgn="ctr"/>
                      <a:r>
                        <a:rPr lang="tr-TR" sz="1600" u="none" strike="noStrike" dirty="0">
                          <a:effectLst/>
                          <a:latin typeface="Calibri" panose="020F0502020204030204" pitchFamily="34" charset="0"/>
                        </a:rPr>
                        <a:t>MF-4</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107.200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10.090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50.200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1.360</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735738">
                <a:tc>
                  <a:txBody>
                    <a:bodyPr/>
                    <a:lstStyle/>
                    <a:p>
                      <a:pPr algn="l" fontAlgn="ctr"/>
                      <a:r>
                        <a:rPr lang="tr-TR" sz="1600" b="1" u="none" strike="noStrike" dirty="0" smtClean="0">
                          <a:solidFill>
                            <a:srgbClr val="FF0000"/>
                          </a:solidFill>
                          <a:effectLst/>
                          <a:latin typeface="Calibri" panose="020F0502020204030204" pitchFamily="34" charset="0"/>
                        </a:rPr>
                        <a:t>AYT SAY ORT</a:t>
                      </a:r>
                      <a:endParaRPr lang="tr-TR"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104.500</a:t>
                      </a:r>
                      <a:endParaRPr lang="tr-TR"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10.970</a:t>
                      </a:r>
                      <a:endParaRPr lang="tr-TR"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49.400</a:t>
                      </a: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1.370</a:t>
                      </a:r>
                      <a:endParaRPr lang="tr-TR" sz="16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245534">
                <a:tc>
                  <a:txBody>
                    <a:bodyPr/>
                    <a:lstStyle/>
                    <a:p>
                      <a:pPr algn="l" fontAlgn="ct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397037">
                <a:tc>
                  <a:txBody>
                    <a:bodyPr/>
                    <a:lstStyle/>
                    <a:p>
                      <a:pPr algn="l" fontAlgn="ct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1. Aday</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2. Aday</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3. Aday</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4. Aday</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397037">
                <a:tc>
                  <a:txBody>
                    <a:bodyPr/>
                    <a:lstStyle/>
                    <a:p>
                      <a:pPr algn="l" fontAlgn="ctr"/>
                      <a:r>
                        <a:rPr lang="tr-TR" sz="1600" u="none" strike="noStrike">
                          <a:effectLst/>
                          <a:latin typeface="Calibri" panose="020F0502020204030204" pitchFamily="34" charset="0"/>
                        </a:rPr>
                        <a:t>TM-1</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34.800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70.600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90.700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872</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397037">
                <a:tc>
                  <a:txBody>
                    <a:bodyPr/>
                    <a:lstStyle/>
                    <a:p>
                      <a:pPr algn="l" fontAlgn="ctr"/>
                      <a:r>
                        <a:rPr lang="tr-TR" sz="1600" u="none" strike="noStrike" dirty="0">
                          <a:effectLst/>
                          <a:latin typeface="Calibri" panose="020F0502020204030204" pitchFamily="34" charset="0"/>
                        </a:rPr>
                        <a:t>TM-2</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29.700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79.200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92.500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557</a:t>
                      </a:r>
                      <a:endParaRPr lang="tr-T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r h="397037">
                <a:tc>
                  <a:txBody>
                    <a:bodyPr/>
                    <a:lstStyle/>
                    <a:p>
                      <a:pPr algn="l" fontAlgn="ctr"/>
                      <a:r>
                        <a:rPr lang="tr-TR" sz="1600" u="none" strike="noStrike">
                          <a:effectLst/>
                          <a:latin typeface="Calibri" panose="020F0502020204030204" pitchFamily="34" charset="0"/>
                        </a:rPr>
                        <a:t>TM-3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24.100</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95.800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a:effectLst/>
                          <a:latin typeface="Calibri" panose="020F0502020204030204" pitchFamily="34" charset="0"/>
                        </a:rPr>
                        <a:t>94.500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latin typeface="Calibri" panose="020F0502020204030204" pitchFamily="34" charset="0"/>
                        </a:rPr>
                        <a:t>354</a:t>
                      </a:r>
                      <a:endParaRPr lang="tr-T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1"/>
                  </a:ext>
                </a:extLst>
              </a:tr>
              <a:tr h="785970">
                <a:tc>
                  <a:txBody>
                    <a:bodyPr/>
                    <a:lstStyle/>
                    <a:p>
                      <a:pPr algn="l" fontAlgn="ctr"/>
                      <a:r>
                        <a:rPr lang="tr-TR" sz="1600" b="1" u="none" strike="noStrike" dirty="0" smtClean="0">
                          <a:solidFill>
                            <a:srgbClr val="FF0000"/>
                          </a:solidFill>
                          <a:effectLst/>
                          <a:latin typeface="Calibri" panose="020F0502020204030204" pitchFamily="34" charset="0"/>
                        </a:rPr>
                        <a:t>AYT EA ORT</a:t>
                      </a:r>
                      <a:endParaRPr lang="tr-TR"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29.530</a:t>
                      </a:r>
                      <a:endParaRPr lang="tr-TR"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81.850</a:t>
                      </a:r>
                      <a:endParaRPr lang="tr-TR"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92.550</a:t>
                      </a:r>
                    </a:p>
                  </a:txBody>
                  <a:tcPr marL="9525" marR="9525" marT="9525" marB="0" anchor="ctr"/>
                </a:tc>
                <a:tc>
                  <a:txBody>
                    <a:bodyPr/>
                    <a:lstStyle/>
                    <a:p>
                      <a:pPr algn="ctr" fontAlgn="ctr"/>
                      <a:r>
                        <a:rPr lang="tr-TR" sz="1600" b="1" i="0" u="none" strike="noStrike" dirty="0" smtClean="0">
                          <a:solidFill>
                            <a:srgbClr val="FF0000"/>
                          </a:solidFill>
                          <a:effectLst/>
                          <a:latin typeface="Calibri" panose="020F0502020204030204" pitchFamily="34" charset="0"/>
                        </a:rPr>
                        <a:t>595</a:t>
                      </a:r>
                    </a:p>
                  </a:txBody>
                  <a:tcPr marL="9525" marR="9525" marT="9525" marB="0" anchor="ctr"/>
                </a:tc>
                <a:extLst>
                  <a:ext uri="{0D108BD9-81ED-4DB2-BD59-A6C34878D82A}">
                    <a16:rowId xmlns:a16="http://schemas.microsoft.com/office/drawing/2014/main" xmlns="" val="10012"/>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665598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2"/>
          <p:cNvSpPr>
            <a:spLocks noGrp="1"/>
          </p:cNvSpPr>
          <p:nvPr>
            <p:ph type="title"/>
          </p:nvPr>
        </p:nvSpPr>
        <p:spPr>
          <a:xfrm>
            <a:off x="457200" y="274638"/>
            <a:ext cx="8229600" cy="706437"/>
          </a:xfrm>
        </p:spPr>
        <p:txBody>
          <a:bodyPr>
            <a:noAutofit/>
          </a:bodyPr>
          <a:lstStyle/>
          <a:p>
            <a:r>
              <a:rPr lang="tr-TR" sz="3600" b="1" dirty="0" smtClean="0">
                <a:solidFill>
                  <a:schemeClr val="accent3"/>
                </a:solidFill>
                <a:latin typeface="Calibri" panose="020F0502020204030204" pitchFamily="34" charset="0"/>
              </a:rPr>
              <a:t>YÖK ATLAS-2017</a:t>
            </a:r>
          </a:p>
        </p:txBody>
      </p:sp>
      <p:sp>
        <p:nvSpPr>
          <p:cNvPr id="21507" name="İçerik Yer Tutucusu 3"/>
          <p:cNvSpPr>
            <a:spLocks noGrp="1"/>
          </p:cNvSpPr>
          <p:nvPr>
            <p:ph idx="1"/>
          </p:nvPr>
        </p:nvSpPr>
        <p:spPr>
          <a:xfrm>
            <a:off x="457200" y="981075"/>
            <a:ext cx="8229600" cy="5145088"/>
          </a:xfrm>
        </p:spPr>
        <p:txBody>
          <a:bodyPr>
            <a:normAutofit/>
          </a:bodyPr>
          <a:lstStyle/>
          <a:p>
            <a:endParaRPr lang="tr-TR" sz="2000" dirty="0" smtClean="0"/>
          </a:p>
          <a:p>
            <a:pPr marL="0" indent="0">
              <a:buNone/>
            </a:pPr>
            <a:endParaRPr lang="tr-TR" sz="2000" dirty="0" smtClean="0"/>
          </a:p>
          <a:p>
            <a:r>
              <a:rPr lang="tr-TR" sz="2000" dirty="0" smtClean="0">
                <a:solidFill>
                  <a:schemeClr val="tx1"/>
                </a:solidFill>
              </a:rPr>
              <a:t>Bu yazılım, üniversite adaylarının, üniversite ve meslek tercihi yaparken daha bilinçli tercihler yapabilmesi amacıyla hazırlanmıştır.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Yazılım bir “tercih robotu” değildir. Sadece YÖK tarafından derlenebilecek/paylaşılabilecek işlenmiş verilerin yer aldığı seçkin ve güvenilir referans kaynaktır.</a:t>
            </a:r>
          </a:p>
          <a:p>
            <a:endParaRPr lang="tr-TR" sz="2000" dirty="0" smtClean="0">
              <a:solidFill>
                <a:schemeClr val="tx1"/>
              </a:solidFill>
            </a:endParaRPr>
          </a:p>
          <a:p>
            <a:pPr>
              <a:buFontTx/>
              <a:buChar char="-"/>
            </a:pPr>
            <a:r>
              <a:rPr lang="tr-TR" sz="2000" dirty="0" smtClean="0">
                <a:solidFill>
                  <a:schemeClr val="tx1"/>
                </a:solidFill>
              </a:rPr>
              <a:t>YÖK Lisans Atlası</a:t>
            </a:r>
          </a:p>
          <a:p>
            <a:pPr>
              <a:buFontTx/>
              <a:buChar char="-"/>
            </a:pPr>
            <a:r>
              <a:rPr lang="tr-TR" sz="2000" dirty="0" smtClean="0">
                <a:solidFill>
                  <a:schemeClr val="tx1"/>
                </a:solidFill>
              </a:rPr>
              <a:t>YÖK Ön Lisans Atlası</a:t>
            </a:r>
          </a:p>
          <a:p>
            <a:pPr>
              <a:buFontTx/>
              <a:buChar char="-"/>
            </a:pPr>
            <a:r>
              <a:rPr lang="tr-TR" sz="2000" dirty="0" smtClean="0">
                <a:solidFill>
                  <a:schemeClr val="tx1"/>
                </a:solidFill>
              </a:rPr>
              <a:t>YKS Net Sihirbazı</a:t>
            </a:r>
          </a:p>
          <a:p>
            <a:pPr>
              <a:buFontTx/>
              <a:buChar char="-"/>
            </a:pPr>
            <a:r>
              <a:rPr lang="tr-TR" sz="2000" dirty="0" smtClean="0">
                <a:solidFill>
                  <a:schemeClr val="tx1"/>
                </a:solidFill>
              </a:rPr>
              <a:t>Başarı Sihirbazı</a:t>
            </a:r>
          </a:p>
          <a:p>
            <a:endParaRPr lang="tr-TR" sz="2000" dirty="0" smtClean="0"/>
          </a:p>
        </p:txBody>
      </p:sp>
      <p:sp>
        <p:nvSpPr>
          <p:cNvPr id="21508" name="Slayt Numarası Yer Tutucusu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E6FE91-24A1-4621-98B5-6B5817840333}" type="slidenum">
              <a:rPr lang="tr-TR" smtClean="0"/>
              <a:pPr eaLnBrk="1" hangingPunct="1"/>
              <a:t>45</a:t>
            </a:fld>
            <a:endParaRPr lang="tr-TR" smtClean="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65601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a:xfrm>
            <a:off x="183306" y="548680"/>
            <a:ext cx="8640959" cy="5328592"/>
          </a:xfrm>
        </p:spPr>
        <p:txBody>
          <a:bodyPr>
            <a:normAutofit/>
          </a:bodyPr>
          <a:lstStyle/>
          <a:p>
            <a:pPr marL="342900" indent="-342900" algn="l">
              <a:lnSpc>
                <a:spcPct val="100000"/>
              </a:lnSpc>
              <a:spcBef>
                <a:spcPct val="20000"/>
              </a:spcBef>
              <a:buFont typeface="Arial" pitchFamily="34" charset="0"/>
              <a:buChar char="•"/>
            </a:pPr>
            <a:r>
              <a:rPr lang="tr-TR" sz="2400" b="1" dirty="0" smtClean="0">
                <a:solidFill>
                  <a:schemeClr val="bg1"/>
                </a:solidFill>
              </a:rPr>
              <a:t>                       </a:t>
            </a:r>
            <a:r>
              <a:rPr lang="tr-TR" sz="3100" b="1" dirty="0" smtClean="0">
                <a:solidFill>
                  <a:schemeClr val="accent3"/>
                </a:solidFill>
                <a:latin typeface="Calibri" panose="020F0502020204030204" pitchFamily="34" charset="0"/>
              </a:rPr>
              <a:t>Yükseköğretim Girdi Göstergeleri</a:t>
            </a:r>
            <a:r>
              <a:rPr lang="tr-TR" sz="2000" b="1" dirty="0" smtClean="0">
                <a:solidFill>
                  <a:srgbClr val="FF0000"/>
                </a:solidFill>
              </a:rPr>
              <a:t/>
            </a:r>
            <a:br>
              <a:rPr lang="tr-TR" sz="2000" b="1" dirty="0" smtClean="0">
                <a:solidFill>
                  <a:srgbClr val="FF0000"/>
                </a:solidFill>
              </a:rPr>
            </a:br>
            <a:r>
              <a:rPr lang="tr-TR" sz="2000" b="1" dirty="0" smtClean="0">
                <a:solidFill>
                  <a:srgbClr val="FF0000"/>
                </a:solidFill>
              </a:rPr>
              <a:t/>
            </a:r>
            <a:br>
              <a:rPr lang="tr-TR" sz="2000" b="1" dirty="0" smtClean="0">
                <a:solidFill>
                  <a:srgbClr val="FF0000"/>
                </a:solidFill>
              </a:rPr>
            </a:br>
            <a:r>
              <a:rPr lang="tr-TR" sz="2400" b="1" dirty="0">
                <a:solidFill>
                  <a:schemeClr val="tx1"/>
                </a:solidFill>
                <a:latin typeface="+mj-lt"/>
                <a:ea typeface="+mn-ea"/>
                <a:cs typeface="+mn-cs"/>
              </a:rPr>
              <a:t>Kontenjan, yerleşen, kayıt yaptıran, ek yerleşen, ek kayıt yaptıran sayıları</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cinsiyet dağılımı</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geldikleri coğrafi bölgeler</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geldikleri iller</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öğrenim durumu</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liseden mezuniyet yılları</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mezun oldukları lise alanları</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mezun oldukları lise grupları / lise tipleri</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Yerleşenlerin mezun oldukları liseler</a:t>
            </a:r>
            <a:br>
              <a:rPr lang="tr-TR" sz="2400" b="1" dirty="0">
                <a:solidFill>
                  <a:schemeClr val="tx1"/>
                </a:solidFill>
                <a:latin typeface="+mj-lt"/>
                <a:ea typeface="+mn-ea"/>
                <a:cs typeface="+mn-cs"/>
              </a:rPr>
            </a:br>
            <a:r>
              <a:rPr lang="tr-TR" sz="2400" b="1" dirty="0">
                <a:solidFill>
                  <a:schemeClr val="tx1"/>
                </a:solidFill>
                <a:latin typeface="+mj-lt"/>
                <a:ea typeface="+mn-ea"/>
                <a:cs typeface="+mn-cs"/>
              </a:rPr>
              <a:t>Yerleşen okul birincileri</a:t>
            </a:r>
          </a:p>
        </p:txBody>
      </p:sp>
      <p:sp>
        <p:nvSpPr>
          <p:cNvPr id="22531" name="Slayt Numarası Yer Tutucus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9BD7E2-B459-4C0A-85A8-71E26AD8A8CF}" type="slidenum">
              <a:rPr lang="tr-TR" smtClean="0"/>
              <a:pPr eaLnBrk="1" hangingPunct="1"/>
              <a:t>46</a:t>
            </a:fld>
            <a:endParaRPr lang="tr-TR"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7272"/>
            <a:ext cx="2524247" cy="977276"/>
          </a:xfrm>
          <a:prstGeom prst="rect">
            <a:avLst/>
          </a:prstGeom>
        </p:spPr>
      </p:pic>
    </p:spTree>
    <p:extLst>
      <p:ext uri="{BB962C8B-B14F-4D97-AF65-F5344CB8AC3E}">
        <p14:creationId xmlns:p14="http://schemas.microsoft.com/office/powerpoint/2010/main" val="3763054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a:spLocks noGrp="1"/>
          </p:cNvSpPr>
          <p:nvPr>
            <p:ph idx="1"/>
          </p:nvPr>
        </p:nvSpPr>
        <p:spPr>
          <a:xfrm>
            <a:off x="457200" y="549275"/>
            <a:ext cx="8229600" cy="5576888"/>
          </a:xfrm>
        </p:spPr>
        <p:txBody>
          <a:bodyPr>
            <a:normAutofit fontScale="92500"/>
          </a:bodyPr>
          <a:lstStyle/>
          <a:p>
            <a:r>
              <a:rPr lang="tr-TR" sz="2400" b="1" dirty="0" smtClean="0">
                <a:solidFill>
                  <a:schemeClr val="tx1"/>
                </a:solidFill>
              </a:rPr>
              <a:t>Taban puan ve başarı sırası istatistikleri</a:t>
            </a:r>
          </a:p>
          <a:p>
            <a:r>
              <a:rPr lang="tr-TR" sz="2400" b="1" dirty="0" smtClean="0">
                <a:solidFill>
                  <a:schemeClr val="tx1"/>
                </a:solidFill>
              </a:rPr>
              <a:t>Yerleşen son kişinin profili</a:t>
            </a:r>
          </a:p>
          <a:p>
            <a:r>
              <a:rPr lang="tr-TR" sz="2400" b="1" dirty="0" smtClean="0">
                <a:solidFill>
                  <a:schemeClr val="tx1"/>
                </a:solidFill>
              </a:rPr>
              <a:t>Yerleşenlerin YGS/LYS netleri</a:t>
            </a:r>
          </a:p>
          <a:p>
            <a:r>
              <a:rPr lang="tr-TR" sz="2400" b="1" dirty="0" smtClean="0">
                <a:solidFill>
                  <a:schemeClr val="tx1"/>
                </a:solidFill>
              </a:rPr>
              <a:t>Yerleşenlerin YGS puanları</a:t>
            </a:r>
          </a:p>
          <a:p>
            <a:r>
              <a:rPr lang="tr-TR" sz="2400" b="1" dirty="0" smtClean="0">
                <a:solidFill>
                  <a:schemeClr val="tx1"/>
                </a:solidFill>
              </a:rPr>
              <a:t>Yerleşenlerin YGS başarı sıraları</a:t>
            </a:r>
          </a:p>
          <a:p>
            <a:r>
              <a:rPr lang="tr-TR" sz="2400" b="1" dirty="0" smtClean="0">
                <a:solidFill>
                  <a:schemeClr val="tx1"/>
                </a:solidFill>
              </a:rPr>
              <a:t>Ülke genelinde tercih edilme istatistikleri</a:t>
            </a:r>
          </a:p>
          <a:p>
            <a:r>
              <a:rPr lang="tr-TR" sz="2400" b="1" dirty="0" smtClean="0">
                <a:solidFill>
                  <a:schemeClr val="tx1"/>
                </a:solidFill>
              </a:rPr>
              <a:t>Yerleşenlerin ortalama kaçıncı tercihlerine yerleştikleri</a:t>
            </a:r>
          </a:p>
          <a:p>
            <a:r>
              <a:rPr lang="tr-TR" sz="2400" b="1" dirty="0" smtClean="0">
                <a:solidFill>
                  <a:schemeClr val="tx1"/>
                </a:solidFill>
              </a:rPr>
              <a:t>Yerleşenlerin tercih eğilimleri – Üniversite türleri</a:t>
            </a:r>
          </a:p>
          <a:p>
            <a:r>
              <a:rPr lang="tr-TR" sz="2400" b="1" dirty="0" smtClean="0">
                <a:solidFill>
                  <a:schemeClr val="tx1"/>
                </a:solidFill>
              </a:rPr>
              <a:t>Yerleşenlerin tercih eğilimleri – Üniversiteler</a:t>
            </a:r>
          </a:p>
          <a:p>
            <a:r>
              <a:rPr lang="tr-TR" sz="2400" b="1" dirty="0" smtClean="0">
                <a:solidFill>
                  <a:schemeClr val="tx1"/>
                </a:solidFill>
              </a:rPr>
              <a:t>Yerleşenlerin tercih eğilimleri – İller</a:t>
            </a:r>
          </a:p>
          <a:p>
            <a:r>
              <a:rPr lang="tr-TR" sz="2400" b="1" dirty="0" smtClean="0">
                <a:solidFill>
                  <a:schemeClr val="tx1"/>
                </a:solidFill>
              </a:rPr>
              <a:t>Yerleşenlerin tercih eğilimleri – Aynı/Farklı programlar</a:t>
            </a:r>
          </a:p>
          <a:p>
            <a:r>
              <a:rPr lang="tr-TR" sz="2400" b="1" dirty="0" smtClean="0">
                <a:solidFill>
                  <a:schemeClr val="tx1"/>
                </a:solidFill>
              </a:rPr>
              <a:t>Yerleşenlerin tercih eğilimleri – Programlar (Meslekler)</a:t>
            </a:r>
          </a:p>
          <a:p>
            <a:r>
              <a:rPr lang="tr-TR" sz="2400" b="1" dirty="0" smtClean="0">
                <a:solidFill>
                  <a:schemeClr val="tx1"/>
                </a:solidFill>
              </a:rPr>
              <a:t>Yerleşme koşulları</a:t>
            </a:r>
          </a:p>
          <a:p>
            <a:endParaRPr lang="tr-TR" dirty="0" smtClean="0"/>
          </a:p>
        </p:txBody>
      </p:sp>
      <p:sp>
        <p:nvSpPr>
          <p:cNvPr id="23555" name="Slayt Numarası Yer Tutucus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B3EB26-FE0F-48EA-8FE9-6EC18FA3E2DA}" type="slidenum">
              <a:rPr lang="tr-TR" smtClean="0"/>
              <a:pPr eaLnBrk="1" hangingPunct="1"/>
              <a:t>47</a:t>
            </a:fld>
            <a:endParaRPr lang="tr-TR"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42119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marL="0" indent="0">
              <a:buFontTx/>
              <a:buNone/>
              <a:defRPr/>
            </a:pPr>
            <a:endParaRPr lang="tr-TR" b="1" dirty="0">
              <a:solidFill>
                <a:schemeClr val="bg1"/>
              </a:solidFill>
            </a:endParaRPr>
          </a:p>
          <a:p>
            <a:pPr marL="0" indent="0">
              <a:buFontTx/>
              <a:buNone/>
              <a:defRPr/>
            </a:pPr>
            <a:endParaRPr lang="tr-TR" b="1" dirty="0">
              <a:solidFill>
                <a:schemeClr val="bg1"/>
              </a:solidFill>
            </a:endParaRPr>
          </a:p>
          <a:p>
            <a:pPr>
              <a:defRPr/>
            </a:pPr>
            <a:r>
              <a:rPr lang="tr-TR" sz="2000" b="1" dirty="0" smtClean="0">
                <a:solidFill>
                  <a:schemeClr val="tx1"/>
                </a:solidFill>
              </a:rPr>
              <a:t>Öğretim üyesi sayısı ve unvan/uyruk dağılımı</a:t>
            </a:r>
          </a:p>
          <a:p>
            <a:pPr>
              <a:defRPr/>
            </a:pPr>
            <a:r>
              <a:rPr lang="tr-TR" sz="2000" b="1" dirty="0" smtClean="0">
                <a:solidFill>
                  <a:schemeClr val="tx1"/>
                </a:solidFill>
              </a:rPr>
              <a:t>Kayıtlı öğrenci sayısı</a:t>
            </a:r>
          </a:p>
          <a:p>
            <a:pPr>
              <a:defRPr/>
            </a:pPr>
            <a:r>
              <a:rPr lang="tr-TR" sz="2000" b="1" dirty="0" smtClean="0">
                <a:solidFill>
                  <a:schemeClr val="tx1"/>
                </a:solidFill>
              </a:rPr>
              <a:t>Kayıtlı yabancı öğrenci sayısı</a:t>
            </a:r>
          </a:p>
          <a:p>
            <a:pPr>
              <a:defRPr/>
            </a:pPr>
            <a:r>
              <a:rPr lang="tr-TR" sz="2000" b="1" dirty="0" smtClean="0">
                <a:solidFill>
                  <a:schemeClr val="tx1"/>
                </a:solidFill>
              </a:rPr>
              <a:t>Programdan mezun olan öğrenci sayısı</a:t>
            </a:r>
          </a:p>
          <a:p>
            <a:pPr>
              <a:defRPr/>
            </a:pPr>
            <a:r>
              <a:rPr lang="tr-TR" sz="2000" b="1" dirty="0" smtClean="0">
                <a:solidFill>
                  <a:schemeClr val="tx1"/>
                </a:solidFill>
              </a:rPr>
              <a:t>Değişim Programları ile giden/gelen öğrenci sayısı</a:t>
            </a:r>
          </a:p>
          <a:p>
            <a:pPr>
              <a:defRPr/>
            </a:pPr>
            <a:r>
              <a:rPr lang="tr-TR" sz="2000" b="1" dirty="0" smtClean="0">
                <a:solidFill>
                  <a:schemeClr val="tx1"/>
                </a:solidFill>
              </a:rPr>
              <a:t>Yatay geçiş ile gelen öğrenci sayısı</a:t>
            </a:r>
          </a:p>
          <a:p>
            <a:pPr>
              <a:defRPr/>
            </a:pPr>
            <a:endParaRPr lang="tr-TR" sz="2000" b="1" dirty="0">
              <a:solidFill>
                <a:schemeClr val="tx1"/>
              </a:solidFill>
            </a:endParaRPr>
          </a:p>
          <a:p>
            <a:pPr>
              <a:defRPr/>
            </a:pPr>
            <a:r>
              <a:rPr lang="tr-TR" sz="2000" b="1" dirty="0">
                <a:solidFill>
                  <a:schemeClr val="tx1"/>
                </a:solidFill>
              </a:rPr>
              <a:t>Yazılımın fayda sağlayacağı kitle yükseköğretime geçiş aşamasındaki öğrenciler, öğrenci aileleri, ortaöğretim seviyesindeki eğitimciler, eğitim yöneticileri, yükseköğretim seviyesinde  akademisyen, araştırmacı ve yöneticilerdir.</a:t>
            </a:r>
            <a:endParaRPr lang="tr-TR" sz="2000" b="1" dirty="0" smtClean="0">
              <a:solidFill>
                <a:schemeClr val="tx1"/>
              </a:solidFill>
            </a:endParaRPr>
          </a:p>
          <a:p>
            <a:pPr>
              <a:defRPr/>
            </a:pPr>
            <a:endParaRPr lang="tr-TR" dirty="0"/>
          </a:p>
        </p:txBody>
      </p:sp>
      <p:sp>
        <p:nvSpPr>
          <p:cNvPr id="24579" name="Slayt Numarası Yer Tutucus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6C324C-BA04-4210-8B5B-327FA650A643}" type="slidenum">
              <a:rPr lang="tr-TR" smtClean="0"/>
              <a:pPr eaLnBrk="1" hangingPunct="1"/>
              <a:t>48</a:t>
            </a:fld>
            <a:endParaRPr lang="tr-TR"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1515158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611560" y="764705"/>
            <a:ext cx="8075241" cy="4442296"/>
          </a:xfrm>
        </p:spPr>
        <p:txBody>
          <a:bodyPr>
            <a:normAutofit/>
          </a:bodyPr>
          <a:lstStyle/>
          <a:p>
            <a:pPr algn="ctr"/>
            <a:endParaRPr lang="tr-TR" sz="2800" b="1" dirty="0" smtClean="0">
              <a:solidFill>
                <a:schemeClr val="accent3"/>
              </a:solidFill>
            </a:endParaRPr>
          </a:p>
          <a:p>
            <a:pPr algn="ctr"/>
            <a:r>
              <a:rPr lang="tr-TR" sz="2800" b="1" dirty="0" smtClean="0">
                <a:solidFill>
                  <a:schemeClr val="accent3"/>
                </a:solidFill>
              </a:rPr>
              <a:t>YÖK ATLAS YENİ VERİLERİ</a:t>
            </a:r>
          </a:p>
          <a:p>
            <a:endParaRPr lang="tr-TR" sz="2000" b="1" dirty="0" smtClean="0">
              <a:solidFill>
                <a:schemeClr val="tx1"/>
              </a:solidFill>
            </a:endParaRPr>
          </a:p>
          <a:p>
            <a:endParaRPr lang="tr-TR" sz="2000" b="1" dirty="0">
              <a:solidFill>
                <a:schemeClr val="tx1"/>
              </a:solidFill>
            </a:endParaRPr>
          </a:p>
          <a:p>
            <a:pPr algn="ctr"/>
            <a:r>
              <a:rPr lang="tr-TR" sz="2000" b="1" dirty="0" smtClean="0">
                <a:solidFill>
                  <a:schemeClr val="tx1"/>
                </a:solidFill>
              </a:rPr>
              <a:t>*Öğretim Üyesi Sayısı ve Unvan Dağılımı</a:t>
            </a:r>
          </a:p>
          <a:p>
            <a:pPr algn="ctr"/>
            <a:r>
              <a:rPr lang="tr-TR" sz="2000" b="1" dirty="0" smtClean="0">
                <a:solidFill>
                  <a:schemeClr val="tx1"/>
                </a:solidFill>
              </a:rPr>
              <a:t>*Kayıtlı Öğrenci Sayısı</a:t>
            </a:r>
          </a:p>
          <a:p>
            <a:pPr algn="ctr"/>
            <a:r>
              <a:rPr lang="tr-TR" sz="2000" b="1" dirty="0" smtClean="0">
                <a:solidFill>
                  <a:schemeClr val="tx1"/>
                </a:solidFill>
              </a:rPr>
              <a:t>*Kayıtlı Yabancı Öğrenci Sayısı</a:t>
            </a:r>
          </a:p>
          <a:p>
            <a:pPr algn="ctr"/>
            <a:r>
              <a:rPr lang="tr-TR" sz="2000" b="1" dirty="0" smtClean="0">
                <a:solidFill>
                  <a:schemeClr val="tx1"/>
                </a:solidFill>
              </a:rPr>
              <a:t>*Programdan Mezun Olan </a:t>
            </a:r>
            <a:r>
              <a:rPr lang="tr-TR" sz="2000" b="1" dirty="0">
                <a:solidFill>
                  <a:schemeClr val="tx1"/>
                </a:solidFill>
              </a:rPr>
              <a:t>Ö</a:t>
            </a:r>
            <a:r>
              <a:rPr lang="tr-TR" sz="2000" b="1" dirty="0" smtClean="0">
                <a:solidFill>
                  <a:schemeClr val="tx1"/>
                </a:solidFill>
              </a:rPr>
              <a:t>ğrenci </a:t>
            </a:r>
            <a:r>
              <a:rPr lang="tr-TR" sz="2000" b="1" dirty="0">
                <a:solidFill>
                  <a:schemeClr val="tx1"/>
                </a:solidFill>
              </a:rPr>
              <a:t>S</a:t>
            </a:r>
            <a:r>
              <a:rPr lang="tr-TR" sz="2000" b="1" dirty="0" smtClean="0">
                <a:solidFill>
                  <a:schemeClr val="tx1"/>
                </a:solidFill>
              </a:rPr>
              <a:t>ayısı</a:t>
            </a:r>
          </a:p>
          <a:p>
            <a:pPr algn="ctr"/>
            <a:r>
              <a:rPr lang="tr-TR" sz="2000" b="1" dirty="0" smtClean="0">
                <a:solidFill>
                  <a:schemeClr val="tx1"/>
                </a:solidFill>
              </a:rPr>
              <a:t>*Değişim Programı ile Giden ve Gelen Öğrenci Sayısı</a:t>
            </a:r>
          </a:p>
          <a:p>
            <a:pPr algn="ctr"/>
            <a:r>
              <a:rPr lang="tr-TR" sz="2000" b="1" dirty="0" smtClean="0">
                <a:solidFill>
                  <a:schemeClr val="tx1"/>
                </a:solidFill>
              </a:rPr>
              <a:t>*Yatay Geçiş ile Giden Gelen Öğrenci </a:t>
            </a:r>
            <a:r>
              <a:rPr lang="tr-TR" sz="2000" b="1" dirty="0">
                <a:solidFill>
                  <a:schemeClr val="tx1"/>
                </a:solidFill>
              </a:rPr>
              <a:t>S</a:t>
            </a:r>
            <a:r>
              <a:rPr lang="tr-TR" sz="2000" b="1" dirty="0" smtClean="0">
                <a:solidFill>
                  <a:schemeClr val="tx1"/>
                </a:solidFill>
              </a:rPr>
              <a:t>ayısı</a:t>
            </a:r>
            <a:endParaRPr lang="tr-TR" sz="2000" b="1"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263365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363272" cy="5937523"/>
          </a:xfrm>
        </p:spPr>
        <p:txBody>
          <a:bodyPr/>
          <a:lstStyle/>
          <a:p>
            <a:pPr lvl="0" algn="just"/>
            <a:r>
              <a:rPr lang="tr-TR" dirty="0">
                <a:solidFill>
                  <a:schemeClr val="tx1"/>
                </a:solidFill>
                <a:latin typeface="Calibri" panose="020F0502020204030204" pitchFamily="34" charset="0"/>
              </a:rPr>
              <a:t>Öğrencilerin yatay geçiş yapabilmeleri için disiplin suçu almamış olmaları gerekmektedir</a:t>
            </a:r>
            <a:r>
              <a:rPr lang="tr-TR" dirty="0" smtClean="0">
                <a:solidFill>
                  <a:schemeClr val="tx1"/>
                </a:solidFill>
                <a:latin typeface="Calibri" panose="020F0502020204030204" pitchFamily="34" charset="0"/>
              </a:rPr>
              <a:t>.</a:t>
            </a:r>
          </a:p>
          <a:p>
            <a:pPr marL="0" lvl="0" indent="0" algn="just">
              <a:buNone/>
            </a:pPr>
            <a:endParaRPr lang="tr-TR" dirty="0">
              <a:solidFill>
                <a:schemeClr val="tx1"/>
              </a:solidFill>
              <a:latin typeface="Calibri" panose="020F0502020204030204" pitchFamily="34" charset="0"/>
            </a:endParaRPr>
          </a:p>
          <a:p>
            <a:pPr lvl="0" algn="just"/>
            <a:r>
              <a:rPr lang="tr-TR" b="1" dirty="0">
                <a:solidFill>
                  <a:schemeClr val="accent3"/>
                </a:solidFill>
                <a:latin typeface="Calibri" panose="020F0502020204030204" pitchFamily="34" charset="0"/>
              </a:rPr>
              <a:t>Kurum içi GANO ile yatay geçiş için; başvuru sırasında Genel Not Ortalaması 4 üzerinden 2.50 (65/100) ve üzeri olması gerekmektedir. Öğrencilerin kurum içi yatay geçiş yapabilmeleri için başvuru sırasında alttan dersi bulunmamalıdır</a:t>
            </a:r>
            <a:r>
              <a:rPr lang="tr-TR" b="1" dirty="0" smtClean="0">
                <a:solidFill>
                  <a:schemeClr val="accent3"/>
                </a:solidFill>
                <a:latin typeface="Calibri" panose="020F0502020204030204" pitchFamily="34" charset="0"/>
              </a:rPr>
              <a:t>.</a:t>
            </a:r>
          </a:p>
          <a:p>
            <a:pPr marL="0" lvl="0" indent="0" algn="just">
              <a:buNone/>
            </a:pPr>
            <a:endParaRPr lang="tr-TR" dirty="0">
              <a:solidFill>
                <a:schemeClr val="tx1"/>
              </a:solidFill>
              <a:latin typeface="Calibri" panose="020F0502020204030204" pitchFamily="34" charset="0"/>
            </a:endParaRPr>
          </a:p>
          <a:p>
            <a:pPr lvl="0" algn="just"/>
            <a:r>
              <a:rPr lang="tr-TR" dirty="0">
                <a:solidFill>
                  <a:schemeClr val="tx1"/>
                </a:solidFill>
                <a:latin typeface="Calibri" panose="020F0502020204030204" pitchFamily="34" charset="0"/>
              </a:rPr>
              <a:t>Kurum dışı GANO ile yatay geçiş için; başvuru sırasında Genel Not Ortalaması 4 üzerinden 2.30 (60/100) ve üzeri olması gerekmektedir. Öğrencilerin başvuru sırasında  kurum dışı yatay geçiş yapmalarında alttan derslerinin olması herhangi bir engel teşkil etmez.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9280"/>
            <a:ext cx="2524247" cy="905268"/>
          </a:xfrm>
          <a:prstGeom prst="rect">
            <a:avLst/>
          </a:prstGeom>
        </p:spPr>
      </p:pic>
    </p:spTree>
    <p:extLst>
      <p:ext uri="{BB962C8B-B14F-4D97-AF65-F5344CB8AC3E}">
        <p14:creationId xmlns:p14="http://schemas.microsoft.com/office/powerpoint/2010/main" val="40883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363272" cy="5937523"/>
          </a:xfrm>
        </p:spPr>
        <p:txBody>
          <a:bodyPr/>
          <a:lstStyle/>
          <a:p>
            <a:endParaRPr lang="tr-TR" b="1" dirty="0" smtClean="0">
              <a:solidFill>
                <a:srgbClr val="080808"/>
              </a:solidFill>
              <a:latin typeface="Calibri" panose="020F0502020204030204" pitchFamily="34" charset="0"/>
            </a:endParaRPr>
          </a:p>
          <a:p>
            <a:endParaRPr lang="tr-TR" b="1" dirty="0">
              <a:solidFill>
                <a:srgbClr val="080808"/>
              </a:solidFill>
              <a:latin typeface="Calibri" panose="020F0502020204030204" pitchFamily="34" charset="0"/>
            </a:endParaRPr>
          </a:p>
          <a:p>
            <a:r>
              <a:rPr lang="tr-TR" b="1" dirty="0" smtClean="0">
                <a:solidFill>
                  <a:srgbClr val="080808"/>
                </a:solidFill>
                <a:latin typeface="Calibri" panose="020F0502020204030204" pitchFamily="34" charset="0"/>
              </a:rPr>
              <a:t>GANO </a:t>
            </a:r>
            <a:r>
              <a:rPr lang="tr-TR" b="1" dirty="0">
                <a:solidFill>
                  <a:srgbClr val="080808"/>
                </a:solidFill>
                <a:latin typeface="Calibri" panose="020F0502020204030204" pitchFamily="34" charset="0"/>
              </a:rPr>
              <a:t>ile ikinci öğretimden birinci öğretime yatay geçiş yapılmaktadır.</a:t>
            </a:r>
          </a:p>
          <a:p>
            <a:endParaRPr lang="tr-TR" dirty="0" smtClean="0"/>
          </a:p>
          <a:p>
            <a:endParaRPr lang="tr-TR" dirty="0" smtClean="0"/>
          </a:p>
          <a:p>
            <a:r>
              <a:rPr lang="tr-TR" b="1" dirty="0" smtClean="0">
                <a:solidFill>
                  <a:schemeClr val="tx1"/>
                </a:solidFill>
                <a:latin typeface="Calibri" panose="020F0502020204030204" pitchFamily="34" charset="0"/>
              </a:rPr>
              <a:t>Dönem sınırı olmasına karşın başvuru sınırı bulunmamaktadır.</a:t>
            </a:r>
          </a:p>
          <a:p>
            <a:endParaRPr lang="tr-TR" b="1" dirty="0">
              <a:solidFill>
                <a:schemeClr val="tx1"/>
              </a:solidFill>
              <a:latin typeface="Calibri" panose="020F0502020204030204" pitchFamily="34" charset="0"/>
            </a:endParaRPr>
          </a:p>
          <a:p>
            <a:endParaRPr lang="tr-TR" b="1" dirty="0" smtClean="0">
              <a:solidFill>
                <a:schemeClr val="tx1"/>
              </a:solidFill>
              <a:latin typeface="Calibri" panose="020F0502020204030204" pitchFamily="34" charset="0"/>
            </a:endParaRPr>
          </a:p>
          <a:p>
            <a:pPr lvl="0"/>
            <a:r>
              <a:rPr lang="tr-TR" b="1" dirty="0">
                <a:solidFill>
                  <a:schemeClr val="tx1"/>
                </a:solidFill>
                <a:latin typeface="Calibri" panose="020F0502020204030204" pitchFamily="34" charset="0"/>
              </a:rPr>
              <a:t>Öğrencilerin yatay geçiş yapabilmeleri için disiplin suçu almamış olmaları gerekmektedir.</a:t>
            </a:r>
          </a:p>
          <a:p>
            <a:endParaRPr lang="tr-TR" b="1" dirty="0">
              <a:solidFill>
                <a:schemeClr val="tx1"/>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90621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842" y="332656"/>
            <a:ext cx="8229600" cy="763488"/>
          </a:xfrm>
        </p:spPr>
        <p:txBody>
          <a:bodyPr/>
          <a:lstStyle/>
          <a:p>
            <a:r>
              <a:rPr lang="tr-TR" sz="3600" b="1" dirty="0" smtClean="0">
                <a:latin typeface="Calibri" panose="020F0502020204030204" pitchFamily="34" charset="0"/>
              </a:rPr>
              <a:t>MERKEZİ YERLEŞTİRME PUANI İLE GEÇİŞ</a:t>
            </a:r>
            <a:endParaRPr lang="tr-TR" sz="3600" b="1" dirty="0">
              <a:latin typeface="Calibri" panose="020F0502020204030204" pitchFamily="34" charset="0"/>
            </a:endParaRPr>
          </a:p>
        </p:txBody>
      </p:sp>
      <p:sp>
        <p:nvSpPr>
          <p:cNvPr id="3" name="İçerik Yer Tutucusu 2"/>
          <p:cNvSpPr>
            <a:spLocks noGrp="1"/>
          </p:cNvSpPr>
          <p:nvPr>
            <p:ph idx="1"/>
          </p:nvPr>
        </p:nvSpPr>
        <p:spPr>
          <a:xfrm>
            <a:off x="107504" y="1484784"/>
            <a:ext cx="8928992" cy="4641379"/>
          </a:xfrm>
        </p:spPr>
        <p:txBody>
          <a:bodyPr/>
          <a:lstStyle/>
          <a:p>
            <a:pPr algn="just"/>
            <a:r>
              <a:rPr lang="tr-TR" dirty="0" smtClean="0">
                <a:solidFill>
                  <a:schemeClr val="tx1"/>
                </a:solidFill>
                <a:latin typeface="Calibri" panose="020F0502020204030204" pitchFamily="34" charset="0"/>
              </a:rPr>
              <a:t>Öğrencinin üniversiteye </a:t>
            </a:r>
            <a:r>
              <a:rPr lang="tr-TR" dirty="0">
                <a:solidFill>
                  <a:schemeClr val="tx1"/>
                </a:solidFill>
                <a:latin typeface="Calibri" panose="020F0502020204030204" pitchFamily="34" charset="0"/>
              </a:rPr>
              <a:t>kayıt olduğu yıldaki merkezi yerleştirme puanı, geçmek istediği diploma programının taban puanına eşit veya yüksek olması durumunda, belli kurallar çerçevesinde hazırlık sınıfı da dahil olmak üzere başvuru yapılabilen yatay geçiş şeklidir</a:t>
            </a:r>
            <a:r>
              <a:rPr lang="tr-TR" dirty="0" smtClean="0">
                <a:solidFill>
                  <a:schemeClr val="tx1"/>
                </a:solidFill>
                <a:latin typeface="Calibri" panose="020F0502020204030204" pitchFamily="34" charset="0"/>
              </a:rPr>
              <a:t>.</a:t>
            </a:r>
          </a:p>
          <a:p>
            <a:pPr algn="just"/>
            <a:endParaRPr lang="tr-TR" dirty="0" smtClean="0">
              <a:solidFill>
                <a:schemeClr val="tx1"/>
              </a:solidFill>
              <a:latin typeface="Calibri" panose="020F0502020204030204" pitchFamily="34" charset="0"/>
            </a:endParaRPr>
          </a:p>
          <a:p>
            <a:pPr algn="just"/>
            <a:r>
              <a:rPr lang="tr-TR" b="1" dirty="0">
                <a:solidFill>
                  <a:schemeClr val="accent3"/>
                </a:solidFill>
                <a:latin typeface="Calibri" panose="020F0502020204030204" pitchFamily="34" charset="0"/>
              </a:rPr>
              <a:t>Özel yetenek sınavı ile öğrenci kabul eden programlara merkezi yerleştirme puanı ile başvuru yapılamaz</a:t>
            </a:r>
            <a:r>
              <a:rPr lang="tr-TR" b="1" dirty="0" smtClean="0">
                <a:solidFill>
                  <a:schemeClr val="accent3"/>
                </a:solidFill>
                <a:latin typeface="Calibri" panose="020F0502020204030204" pitchFamily="34" charset="0"/>
              </a:rPr>
              <a:t>.</a:t>
            </a:r>
          </a:p>
          <a:p>
            <a:pPr algn="just"/>
            <a:endParaRPr lang="tr-TR" dirty="0">
              <a:solidFill>
                <a:schemeClr val="tx1"/>
              </a:solidFill>
              <a:latin typeface="Calibri" panose="020F0502020204030204" pitchFamily="34" charset="0"/>
            </a:endParaRPr>
          </a:p>
          <a:p>
            <a:pPr algn="just"/>
            <a:r>
              <a:rPr lang="tr-TR" dirty="0">
                <a:solidFill>
                  <a:schemeClr val="tx1"/>
                </a:solidFill>
                <a:latin typeface="Calibri" panose="020F0502020204030204" pitchFamily="34" charset="0"/>
              </a:rPr>
              <a:t>Özel Yetenek Sınavı sonucuna göre yerleştirilmiş adaylar da merkezi yerleştirme puanları yüksek veya eşit olma durumunda yatay geçiş yapabilirler.</a:t>
            </a:r>
          </a:p>
          <a:p>
            <a:pPr algn="just"/>
            <a:endParaRPr lang="tr-TR" dirty="0" smtClean="0">
              <a:solidFill>
                <a:schemeClr val="tx1"/>
              </a:solidFill>
              <a:latin typeface="Calibri" panose="020F0502020204030204" pitchFamily="34" charset="0"/>
            </a:endParaRPr>
          </a:p>
          <a:p>
            <a:pPr algn="just"/>
            <a:endParaRPr lang="tr-TR" dirty="0">
              <a:solidFill>
                <a:schemeClr val="tx1"/>
              </a:solidFill>
              <a:latin typeface="Calibri" panose="020F0502020204030204" pitchFamily="34" charset="0"/>
            </a:endParaRPr>
          </a:p>
          <a:p>
            <a:pPr algn="just"/>
            <a:endParaRPr lang="tr-TR" dirty="0">
              <a:solidFill>
                <a:schemeClr val="tx1"/>
              </a:solidFill>
              <a:latin typeface="Calibri" panose="020F0502020204030204" pitchFamily="34" charset="0"/>
            </a:endParaRPr>
          </a:p>
          <a:p>
            <a:pPr algn="just"/>
            <a:endParaRPr lang="tr-TR" dirty="0">
              <a:solidFill>
                <a:schemeClr val="tx1"/>
              </a:solidFill>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398409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332656"/>
            <a:ext cx="8496944" cy="5544616"/>
          </a:xfrm>
        </p:spPr>
        <p:txBody>
          <a:bodyPr>
            <a:normAutofit/>
          </a:bodyPr>
          <a:lstStyle/>
          <a:p>
            <a:pPr>
              <a:buFont typeface="Wingdings" panose="05000000000000000000" pitchFamily="2" charset="2"/>
              <a:buChar char="Ø"/>
            </a:pPr>
            <a:endParaRPr lang="tr-TR" sz="2000" b="1" dirty="0" smtClean="0">
              <a:solidFill>
                <a:srgbClr val="080808"/>
              </a:solidFill>
              <a:latin typeface="Calibri" panose="020F0502020204030204" pitchFamily="34" charset="0"/>
            </a:endParaRPr>
          </a:p>
          <a:p>
            <a:pPr>
              <a:buFont typeface="Wingdings" panose="05000000000000000000" pitchFamily="2" charset="2"/>
              <a:buChar char="Ø"/>
            </a:pPr>
            <a:endParaRPr lang="tr-TR" sz="2000" b="1" dirty="0">
              <a:solidFill>
                <a:schemeClr val="tx1"/>
              </a:solidFill>
              <a:latin typeface="Calibri" panose="020F0502020204030204" pitchFamily="34" charset="0"/>
            </a:endParaRPr>
          </a:p>
          <a:p>
            <a:pPr lvl="0" algn="just">
              <a:buFont typeface="Wingdings" panose="05000000000000000000" pitchFamily="2" charset="2"/>
              <a:buChar char="Ø"/>
            </a:pPr>
            <a:r>
              <a:rPr lang="tr-TR" b="1" dirty="0">
                <a:solidFill>
                  <a:schemeClr val="tx1"/>
                </a:solidFill>
                <a:latin typeface="Calibri" panose="020F0502020204030204" pitchFamily="34" charset="0"/>
              </a:rPr>
              <a:t>Merkezi yatay geçiş yöntemi ile öğrenci yalnızca bir defa yatay geçiş yapabilir; ancak yatay geçişten memnun olmaması halinde izleyen yatay geçiş dönemlerinde yatay geçiş ile gittiği yükseköğretim kurumuna geri dönebilir. </a:t>
            </a:r>
          </a:p>
          <a:p>
            <a:pPr marL="0" indent="0">
              <a:buNone/>
            </a:pP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a:solidFill>
                  <a:schemeClr val="accent3"/>
                </a:solidFill>
                <a:latin typeface="Calibri" panose="020F0502020204030204" pitchFamily="34" charset="0"/>
              </a:rPr>
              <a:t>Öğrencinin kayıt olduğu yıldaki merkezi yerleştirme puanlarının başka bir diploma programının girdiği yıldaki taban puanına eşit veya yüksek olması durumunda yatay geçiş yapılır.</a:t>
            </a:r>
          </a:p>
          <a:p>
            <a:pPr>
              <a:buFont typeface="Wingdings" panose="05000000000000000000" pitchFamily="2" charset="2"/>
              <a:buChar char="Ø"/>
            </a:pPr>
            <a:endParaRPr lang="tr-TR" b="1" dirty="0">
              <a:solidFill>
                <a:schemeClr val="tx1"/>
              </a:solidFill>
              <a:latin typeface="Calibri" panose="020F0502020204030204" pitchFamily="34" charset="0"/>
            </a:endParaRPr>
          </a:p>
          <a:p>
            <a:pPr>
              <a:buFont typeface="Wingdings" panose="05000000000000000000" pitchFamily="2" charset="2"/>
              <a:buChar char="Ø"/>
            </a:pPr>
            <a:r>
              <a:rPr lang="tr-TR" b="1" dirty="0">
                <a:solidFill>
                  <a:schemeClr val="tx1"/>
                </a:solidFill>
                <a:latin typeface="Calibri" panose="020F0502020204030204" pitchFamily="34" charset="0"/>
              </a:rPr>
              <a:t>H</a:t>
            </a:r>
            <a:r>
              <a:rPr lang="tr-TR" b="1" dirty="0" smtClean="0">
                <a:solidFill>
                  <a:schemeClr val="tx1"/>
                </a:solidFill>
                <a:latin typeface="Calibri" panose="020F0502020204030204" pitchFamily="34" charset="0"/>
              </a:rPr>
              <a:t>azırlık </a:t>
            </a:r>
            <a:r>
              <a:rPr lang="tr-TR" b="1" dirty="0">
                <a:solidFill>
                  <a:schemeClr val="tx1"/>
                </a:solidFill>
                <a:latin typeface="Calibri" panose="020F0502020204030204" pitchFamily="34" charset="0"/>
              </a:rPr>
              <a:t>sınıfı, a</a:t>
            </a:r>
            <a:r>
              <a:rPr lang="tr-TR" b="1" dirty="0" smtClean="0">
                <a:solidFill>
                  <a:schemeClr val="tx1"/>
                </a:solidFill>
                <a:latin typeface="Calibri" panose="020F0502020204030204" pitchFamily="34" charset="0"/>
              </a:rPr>
              <a:t>ra </a:t>
            </a:r>
            <a:r>
              <a:rPr lang="tr-TR" b="1" dirty="0">
                <a:solidFill>
                  <a:schemeClr val="tx1"/>
                </a:solidFill>
                <a:latin typeface="Calibri" panose="020F0502020204030204" pitchFamily="34" charset="0"/>
              </a:rPr>
              <a:t>sınıflar ve son </a:t>
            </a:r>
            <a:r>
              <a:rPr lang="tr-TR" b="1" dirty="0" smtClean="0">
                <a:solidFill>
                  <a:schemeClr val="tx1"/>
                </a:solidFill>
                <a:latin typeface="Calibri" panose="020F0502020204030204" pitchFamily="34" charset="0"/>
              </a:rPr>
              <a:t>sınıflar merkezi yerleştirme puanları ile yatay geçiş yapabilirler.</a:t>
            </a:r>
          </a:p>
          <a:p>
            <a:pPr marL="0" indent="0">
              <a:buNone/>
            </a:pPr>
            <a:endParaRPr lang="tr-TR" b="1" dirty="0" smtClean="0">
              <a:solidFill>
                <a:schemeClr val="tx1"/>
              </a:solidFill>
              <a:latin typeface="Calibri" panose="020F0502020204030204" pitchFamily="34" charset="0"/>
            </a:endParaRPr>
          </a:p>
          <a:p>
            <a:pPr marL="109728" indent="0">
              <a:buNone/>
            </a:pPr>
            <a:endParaRPr lang="tr-TR" sz="2000" b="1" dirty="0">
              <a:solidFill>
                <a:srgbClr val="080808"/>
              </a:solidFill>
              <a:latin typeface="Calibri" panose="020F0502020204030204" pitchFamily="34" charset="0"/>
            </a:endParaRPr>
          </a:p>
          <a:p>
            <a:pPr marL="0" indent="0">
              <a:buNone/>
            </a:pPr>
            <a:endParaRPr lang="tr-TR" sz="2000" b="1" dirty="0">
              <a:solidFill>
                <a:srgbClr val="080808"/>
              </a:solidFill>
              <a:latin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52926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836712"/>
            <a:ext cx="8640959" cy="4353347"/>
          </a:xfrm>
        </p:spPr>
        <p:txBody>
          <a:bodyPr>
            <a:normAutofit fontScale="92500" lnSpcReduction="10000"/>
          </a:bodyPr>
          <a:lstStyle/>
          <a:p>
            <a:pPr>
              <a:buFont typeface="Wingdings" panose="05000000000000000000" pitchFamily="2" charset="2"/>
              <a:buChar char="Ø"/>
            </a:pPr>
            <a:endParaRPr lang="tr-TR" b="1" dirty="0" smtClean="0">
              <a:solidFill>
                <a:srgbClr val="080808"/>
              </a:solidFill>
              <a:latin typeface="Calibri" panose="020F0502020204030204" pitchFamily="34" charset="0"/>
            </a:endParaRPr>
          </a:p>
          <a:p>
            <a:pPr>
              <a:buFont typeface="Wingdings" panose="05000000000000000000" pitchFamily="2" charset="2"/>
              <a:buChar char="Ø"/>
            </a:pPr>
            <a:r>
              <a:rPr lang="tr-TR" b="1" dirty="0">
                <a:solidFill>
                  <a:srgbClr val="080808"/>
                </a:solidFill>
                <a:latin typeface="Calibri" panose="020F0502020204030204" pitchFamily="34" charset="0"/>
              </a:rPr>
              <a:t>Kayıt dondurmuş olmak, yatay geçiş hakkından yararlanmak için engel teşkil etmez.</a:t>
            </a:r>
          </a:p>
          <a:p>
            <a:pPr marL="0" indent="0">
              <a:buNone/>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a:solidFill>
                  <a:schemeClr val="accent3"/>
                </a:solidFill>
                <a:latin typeface="Calibri" panose="020F0502020204030204" pitchFamily="34" charset="0"/>
              </a:rPr>
              <a:t>DGS puanı ile de yatay geçiş yapılır</a:t>
            </a:r>
            <a:r>
              <a:rPr lang="tr-TR" b="1" dirty="0" smtClean="0">
                <a:solidFill>
                  <a:schemeClr val="accent3"/>
                </a:solidFill>
                <a:latin typeface="Calibri" panose="020F0502020204030204" pitchFamily="34" charset="0"/>
              </a:rPr>
              <a:t>. Ancak başvuru yapacağı program daha önceden DGS ile öğrenci almış olması gerekmektedir.</a:t>
            </a:r>
          </a:p>
          <a:p>
            <a:pPr>
              <a:buFont typeface="Wingdings" panose="05000000000000000000" pitchFamily="2" charset="2"/>
              <a:buChar char="Ø"/>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a:solidFill>
                  <a:srgbClr val="080808"/>
                </a:solidFill>
                <a:latin typeface="Calibri" panose="020F0502020204030204" pitchFamily="34" charset="0"/>
              </a:rPr>
              <a:t>Açık öğretim ve uzaktan eğitim programlarından örgün öğretime yatay geçiş yapılır</a:t>
            </a:r>
            <a:r>
              <a:rPr lang="tr-TR" b="1" dirty="0" smtClean="0">
                <a:solidFill>
                  <a:srgbClr val="080808"/>
                </a:solidFill>
                <a:latin typeface="Calibri" panose="020F0502020204030204" pitchFamily="34" charset="0"/>
              </a:rPr>
              <a:t>.</a:t>
            </a:r>
          </a:p>
          <a:p>
            <a:pPr>
              <a:buFont typeface="Wingdings" panose="05000000000000000000" pitchFamily="2" charset="2"/>
              <a:buChar char="Ø"/>
            </a:pPr>
            <a:endParaRPr lang="tr-TR" b="1" dirty="0">
              <a:solidFill>
                <a:srgbClr val="080808"/>
              </a:solidFill>
              <a:latin typeface="Calibri" panose="020F0502020204030204" pitchFamily="34" charset="0"/>
            </a:endParaRPr>
          </a:p>
          <a:p>
            <a:pPr>
              <a:buFont typeface="Wingdings" panose="05000000000000000000" pitchFamily="2" charset="2"/>
              <a:buChar char="Ø"/>
            </a:pPr>
            <a:r>
              <a:rPr lang="tr-TR" b="1" dirty="0">
                <a:solidFill>
                  <a:schemeClr val="accent3"/>
                </a:solidFill>
                <a:latin typeface="Calibri" panose="020F0502020204030204" pitchFamily="34" charset="0"/>
              </a:rPr>
              <a:t>Lisanstan ön lisansa,  ön lisanstan lisansa sadece Merkezi Yerleştirme Puanı ile yatay geçiş yapılabilir.</a:t>
            </a:r>
          </a:p>
          <a:p>
            <a:pPr>
              <a:buFont typeface="Wingdings" panose="05000000000000000000" pitchFamily="2" charset="2"/>
              <a:buChar char="Ø"/>
            </a:pPr>
            <a:endParaRPr lang="tr-TR" b="1" dirty="0">
              <a:solidFill>
                <a:srgbClr val="080808"/>
              </a:solidFill>
              <a:latin typeface="Calibri" panose="020F0502020204030204" pitchFamily="34" charset="0"/>
            </a:endParaRPr>
          </a:p>
          <a:p>
            <a:pPr>
              <a:buFont typeface="Wingdings" panose="05000000000000000000" pitchFamily="2" charset="2"/>
              <a:buChar char="Ø"/>
            </a:pPr>
            <a:endParaRPr lang="tr-TR" b="1" dirty="0">
              <a:solidFill>
                <a:srgbClr val="080808"/>
              </a:solidFill>
              <a:latin typeface="Calibri" panose="020F0502020204030204" pitchFamily="34" charset="0"/>
            </a:endParaRP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64"/>
            <a:ext cx="2524247" cy="1049284"/>
          </a:xfrm>
          <a:prstGeom prst="rect">
            <a:avLst/>
          </a:prstGeom>
        </p:spPr>
      </p:pic>
    </p:spTree>
    <p:extLst>
      <p:ext uri="{BB962C8B-B14F-4D97-AF65-F5344CB8AC3E}">
        <p14:creationId xmlns:p14="http://schemas.microsoft.com/office/powerpoint/2010/main" val="4103214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381</TotalTime>
  <Words>2820</Words>
  <Application>Microsoft Office PowerPoint</Application>
  <PresentationFormat>Ekran Gösterisi (4:3)</PresentationFormat>
  <Paragraphs>390</Paragraphs>
  <Slides>49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49</vt:i4>
      </vt:variant>
    </vt:vector>
  </HeadingPairs>
  <TitlesOfParts>
    <vt:vector size="58" baseType="lpstr">
      <vt:lpstr>Arial</vt:lpstr>
      <vt:lpstr>Calibri</vt:lpstr>
      <vt:lpstr>Century Gothic</vt:lpstr>
      <vt:lpstr>Courier New</vt:lpstr>
      <vt:lpstr>Palatino Linotype</vt:lpstr>
      <vt:lpstr>Times New Roman</vt:lpstr>
      <vt:lpstr>Verdana</vt:lpstr>
      <vt:lpstr>Wingdings</vt:lpstr>
      <vt:lpstr>Üst Düzey</vt:lpstr>
      <vt:lpstr>       ‘Üniversiteye Geçişte Yeni Sınav Sistemi ve Üniversite Tercih Süreci’ 2017-2018 </vt:lpstr>
      <vt:lpstr>İkinci Oturum Üniversite Tercih Süreci</vt:lpstr>
      <vt:lpstr>YATAY GEÇİŞ VE TÜRLERİ</vt:lpstr>
      <vt:lpstr>GANO İLE GEÇİŞ</vt:lpstr>
      <vt:lpstr>PowerPoint Sunusu</vt:lpstr>
      <vt:lpstr>PowerPoint Sunusu</vt:lpstr>
      <vt:lpstr>MERKEZİ YERLEŞTİRME PUANI İLE GEÇİŞ</vt:lpstr>
      <vt:lpstr>PowerPoint Sunusu</vt:lpstr>
      <vt:lpstr>PowerPoint Sunusu</vt:lpstr>
      <vt:lpstr>PowerPoint Sunusu</vt:lpstr>
      <vt:lpstr>YABANCI UYRUKLU ÖĞRENCİ SINAVI (YÖS)</vt:lpstr>
      <vt:lpstr>PowerPoint Sunusu</vt:lpstr>
      <vt:lpstr>Kimler YÖS’e Katılabilir?</vt:lpstr>
      <vt:lpstr>PowerPoint Sunusu</vt:lpstr>
      <vt:lpstr>PowerPoint Sunusu</vt:lpstr>
      <vt:lpstr>ÇİFT ANADAL PROGRAMI (ÇAP)</vt:lpstr>
      <vt:lpstr>PowerPoint Sunusu</vt:lpstr>
      <vt:lpstr>İGÜÇAP</vt:lpstr>
      <vt:lpstr>YAN ANADAL PROGRAMI (YAP)</vt:lpstr>
      <vt:lpstr>DİKEY GEÇİŞ SINAVI (DGS)</vt:lpstr>
      <vt:lpstr>PowerPoint Sunusu</vt:lpstr>
      <vt:lpstr>PowerPoint Sunusu</vt:lpstr>
      <vt:lpstr>PowerPoint Sunusu</vt:lpstr>
      <vt:lpstr>ERGOTERAPİ (SAY)</vt:lpstr>
      <vt:lpstr>GRAFİK TASARIMI (EA-ÖZEL YETENEK)</vt:lpstr>
      <vt:lpstr>DİL VE KONUŞMA TERAPİSİ (SAY)</vt:lpstr>
      <vt:lpstr>YAZILIM MÜHENDİSLİĞİ (SAY)</vt:lpstr>
      <vt:lpstr>ODYOLOJİ (SAY)</vt:lpstr>
      <vt:lpstr>İÇ MİMARLIK VE ÇEVRE TASARIMI (EA)</vt:lpstr>
      <vt:lpstr>UÇAK-GÖVDE VE MOTOR BAKIM (SAY)</vt:lpstr>
      <vt:lpstr>MESLEKTAŞ BİRLİĞİ SAĞLAMAK-2018 TERCİH</vt:lpstr>
      <vt:lpstr>SIK YAPILAN TERCİH HATALARI</vt:lpstr>
      <vt:lpstr>PowerPoint Sunusu</vt:lpstr>
      <vt:lpstr>PowerPoint Sunusu</vt:lpstr>
      <vt:lpstr>PowerPoint Sunusu</vt:lpstr>
      <vt:lpstr>KILAVUZDAKİ İŞARETLER</vt:lpstr>
      <vt:lpstr> Vakıf (Özel) ve Kıbrıs Üniversiteleri </vt:lpstr>
      <vt:lpstr>BAŞARI SIRASI SINIRLAMASI GETİRİLEN BÖLÜMLER</vt:lpstr>
      <vt:lpstr>BAZI BÖLÜMLER İÇİN ÖZEL KOŞULLAR</vt:lpstr>
      <vt:lpstr>PowerPoint Sunusu</vt:lpstr>
      <vt:lpstr>PowerPoint Sunusu</vt:lpstr>
      <vt:lpstr>PowerPoint Sunusu</vt:lpstr>
      <vt:lpstr>MESLEKTAŞ BİRLİĞİ SAĞLAMAK-2018 TERCİH</vt:lpstr>
      <vt:lpstr>PowerPoint Sunusu</vt:lpstr>
      <vt:lpstr>YÖK ATLAS-2017</vt:lpstr>
      <vt:lpstr>                       Yükseköğretim Girdi Göstergeleri  Kontenjan, yerleşen, kayıt yaptıran, ek yerleşen, ek kayıt yaptıran sayıları Yerleşenlerin cinsiyet dağılımı Yerleşenlerin geldikleri coğrafi bölgeler Yerleşenlerin geldikleri iller Yerleşenlerin öğrenim durumu Yerleşenlerin liseden mezuniyet yılları Yerleşenlerin mezun oldukları lise alanları Yerleşenlerin mezun oldukları lise grupları / lise tipleri Yerleşenlerin mezun oldukları liseler Yerleşen okul birincileri</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GELİŞİM ÜNİVERSİTESİ Üniversiteye Geçişte Yeni Sınav Sistemi ve Üniversite Tercih Süreci 2017-2018</dc:title>
  <dc:creator>Elif ALUÇ</dc:creator>
  <cp:lastModifiedBy>HP</cp:lastModifiedBy>
  <cp:revision>26</cp:revision>
  <dcterms:created xsi:type="dcterms:W3CDTF">2018-03-22T17:16:15Z</dcterms:created>
  <dcterms:modified xsi:type="dcterms:W3CDTF">2018-03-29T13:23:49Z</dcterms:modified>
</cp:coreProperties>
</file>