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2" r:id="rId16"/>
    <p:sldId id="274" r:id="rId17"/>
    <p:sldId id="273" r:id="rId18"/>
    <p:sldId id="277" r:id="rId19"/>
    <p:sldId id="278" r:id="rId20"/>
    <p:sldId id="279" r:id="rId21"/>
    <p:sldId id="280" r:id="rId22"/>
    <p:sldId id="275" r:id="rId23"/>
    <p:sldId id="276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A3F98-4FEB-441B-8DF5-C4FB768A5882}" type="datetimeFigureOut">
              <a:rPr lang="tr-TR" smtClean="0"/>
              <a:t>29.03.2018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8CA61-4DBD-470A-BBEB-ED1621FE8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7757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1E781-E944-4E65-9D5F-187758A28BE1}" type="datetimeFigureOut">
              <a:rPr lang="tr-TR" smtClean="0"/>
              <a:t>29.03.2018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87997-F38D-4EC2-A41C-1E2F595174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225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87997-F38D-4EC2-A41C-1E2F595174C7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961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B5E2-ABFB-43C5-8914-3DFB9E432DC1}" type="datetimeFigureOut">
              <a:rPr lang="tr-TR" smtClean="0"/>
              <a:t>29.03.2018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E4076-1182-435E-B431-C163656A8A9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Picture 2" descr="C:\Users\ealuc\Downloads\Gelisim-logo-yata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48" y="5845197"/>
            <a:ext cx="1607096" cy="95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B5E2-ABFB-43C5-8914-3DFB9E432DC1}" type="datetimeFigureOut">
              <a:rPr lang="tr-TR" smtClean="0"/>
              <a:t>29.03.2018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4076-1182-435E-B431-C163656A8A9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B5E2-ABFB-43C5-8914-3DFB9E432DC1}" type="datetimeFigureOut">
              <a:rPr lang="tr-TR" smtClean="0"/>
              <a:t>29.03.2018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4076-1182-435E-B431-C163656A8A9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B5E2-ABFB-43C5-8914-3DFB9E432DC1}" type="datetimeFigureOut">
              <a:rPr lang="tr-TR" smtClean="0"/>
              <a:t>29.03.2018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4076-1182-435E-B431-C163656A8A9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2" descr="C:\Users\ealuc\Downloads\Gelisim-logo-yata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48" y="5845197"/>
            <a:ext cx="1607096" cy="95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B5E2-ABFB-43C5-8914-3DFB9E432DC1}" type="datetimeFigureOut">
              <a:rPr lang="tr-TR" smtClean="0"/>
              <a:t>29.03.2018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4076-1182-435E-B431-C163656A8A90}" type="slidenum">
              <a:rPr lang="tr-TR" smtClean="0"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B5E2-ABFB-43C5-8914-3DFB9E432DC1}" type="datetimeFigureOut">
              <a:rPr lang="tr-TR" smtClean="0"/>
              <a:t>29.03.2018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4076-1182-435E-B431-C163656A8A9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B5E2-ABFB-43C5-8914-3DFB9E432DC1}" type="datetimeFigureOut">
              <a:rPr lang="tr-TR" smtClean="0"/>
              <a:t>29.03.2018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4076-1182-435E-B431-C163656A8A90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B5E2-ABFB-43C5-8914-3DFB9E432DC1}" type="datetimeFigureOut">
              <a:rPr lang="tr-TR" smtClean="0"/>
              <a:t>29.03.2018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4076-1182-435E-B431-C163656A8A9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B5E2-ABFB-43C5-8914-3DFB9E432DC1}" type="datetimeFigureOut">
              <a:rPr lang="tr-TR" smtClean="0"/>
              <a:t>29.03.2018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4076-1182-435E-B431-C163656A8A9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B5E2-ABFB-43C5-8914-3DFB9E432DC1}" type="datetimeFigureOut">
              <a:rPr lang="tr-TR" smtClean="0"/>
              <a:t>29.03.2018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4076-1182-435E-B431-C163656A8A9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B5E2-ABFB-43C5-8914-3DFB9E432DC1}" type="datetimeFigureOut">
              <a:rPr lang="tr-TR" smtClean="0"/>
              <a:t>29.03.2018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E4076-1182-435E-B431-C163656A8A9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285B5E2-ABFB-43C5-8914-3DFB9E432DC1}" type="datetimeFigureOut">
              <a:rPr lang="tr-TR" smtClean="0"/>
              <a:t>29.03.2018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2BE4076-1182-435E-B431-C163656A8A90}" type="slidenum">
              <a:rPr lang="tr-TR" smtClean="0"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352928" cy="5184576"/>
          </a:xfrm>
        </p:spPr>
        <p:txBody>
          <a:bodyPr/>
          <a:lstStyle/>
          <a:p>
            <a:r>
              <a:rPr lang="tr-TR" sz="6600" b="1" dirty="0" smtClean="0"/>
              <a:t/>
            </a:r>
            <a:br>
              <a:rPr lang="tr-TR" sz="6600" b="1" dirty="0" smtClean="0"/>
            </a:br>
            <a:r>
              <a:rPr lang="tr-TR" sz="6600" b="1" dirty="0"/>
              <a:t/>
            </a:r>
            <a:br>
              <a:rPr lang="tr-TR" sz="6600" b="1" dirty="0"/>
            </a:br>
            <a:r>
              <a:rPr lang="tr-TR" sz="6600" b="1" dirty="0" smtClean="0"/>
              <a:t/>
            </a:r>
            <a:br>
              <a:rPr lang="tr-TR" sz="6600" b="1" dirty="0" smtClean="0"/>
            </a:br>
            <a:r>
              <a:rPr lang="tr-TR" sz="6600" b="1" dirty="0"/>
              <a:t/>
            </a:r>
            <a:br>
              <a:rPr lang="tr-TR" sz="6600" b="1" dirty="0"/>
            </a:br>
            <a:r>
              <a:rPr lang="tr-TR" sz="6600" b="1" dirty="0" smtClean="0"/>
              <a:t/>
            </a:r>
            <a:br>
              <a:rPr lang="tr-TR" sz="6600" b="1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2800" dirty="0" smtClean="0">
                <a:solidFill>
                  <a:schemeClr val="accent3"/>
                </a:solidFill>
              </a:rPr>
              <a:t>‘</a:t>
            </a:r>
            <a:r>
              <a:rPr lang="tr-TR" sz="2800" b="1" dirty="0" smtClean="0">
                <a:solidFill>
                  <a:schemeClr val="accent3"/>
                </a:solidFill>
                <a:effectLst/>
              </a:rPr>
              <a:t>Üniversiteye Geçişte Yeni Sınav Sistemi ve Üniversite Tercih Süreci’</a:t>
            </a:r>
            <a:br>
              <a:rPr lang="tr-TR" sz="2800" b="1" dirty="0" smtClean="0">
                <a:solidFill>
                  <a:schemeClr val="accent3"/>
                </a:solidFill>
                <a:effectLst/>
              </a:rPr>
            </a:br>
            <a:r>
              <a:rPr lang="tr-TR" sz="2800" b="1" dirty="0" smtClean="0">
                <a:solidFill>
                  <a:schemeClr val="accent3"/>
                </a:solidFill>
                <a:effectLst/>
              </a:rPr>
              <a:t>2017-2018</a:t>
            </a:r>
            <a:br>
              <a:rPr lang="tr-TR" sz="2800" b="1" dirty="0" smtClean="0">
                <a:solidFill>
                  <a:schemeClr val="accent3"/>
                </a:solidFill>
                <a:effectLst/>
              </a:rPr>
            </a:br>
            <a:endParaRPr lang="tr-TR" sz="2800" b="1" dirty="0">
              <a:solidFill>
                <a:schemeClr val="accent3"/>
              </a:solidFill>
              <a:effectLst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accent3"/>
                </a:solidFill>
              </a:rPr>
              <a:t>TYT’de</a:t>
            </a:r>
            <a:r>
              <a:rPr lang="tr-TR" dirty="0" smtClean="0">
                <a:solidFill>
                  <a:schemeClr val="accent3"/>
                </a:solidFill>
              </a:rPr>
              <a:t> Bulunan Testlerin Kapsamı</a:t>
            </a:r>
            <a:endParaRPr lang="tr-TR" dirty="0">
              <a:solidFill>
                <a:schemeClr val="accent3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159" y="1600200"/>
            <a:ext cx="579768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accent3"/>
                </a:solidFill>
              </a:rPr>
              <a:t>TYT’de</a:t>
            </a:r>
            <a:r>
              <a:rPr lang="tr-TR" dirty="0" smtClean="0">
                <a:solidFill>
                  <a:schemeClr val="accent3"/>
                </a:solidFill>
              </a:rPr>
              <a:t> Bulunan Testlerin Kapsamı</a:t>
            </a:r>
            <a:endParaRPr lang="tr-TR" dirty="0">
              <a:solidFill>
                <a:schemeClr val="accent3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tr-TR" dirty="0"/>
              <a:t>TARİH: 9-10. sınıf ve İnkılap Tarihi</a:t>
            </a:r>
          </a:p>
          <a:p>
            <a:r>
              <a:rPr lang="tr-TR" dirty="0"/>
              <a:t>Coğrafya: 9-10. sınıf</a:t>
            </a:r>
          </a:p>
          <a:p>
            <a:r>
              <a:rPr lang="tr-TR" dirty="0"/>
              <a:t>Felsefe (Ortak </a:t>
            </a:r>
            <a:r>
              <a:rPr lang="tr-TR" dirty="0" smtClean="0"/>
              <a:t>zorunlu felsefedir</a:t>
            </a:r>
            <a:r>
              <a:rPr lang="tr-TR" dirty="0"/>
              <a:t>) </a:t>
            </a:r>
          </a:p>
          <a:p>
            <a:r>
              <a:rPr lang="tr-TR" dirty="0"/>
              <a:t>Din Kültürü: (Ortak </a:t>
            </a:r>
            <a:r>
              <a:rPr lang="tr-TR" dirty="0" smtClean="0"/>
              <a:t>zorunlu</a:t>
            </a:r>
            <a:r>
              <a:rPr lang="tr-TR" dirty="0"/>
              <a:t>) </a:t>
            </a:r>
          </a:p>
          <a:p>
            <a:r>
              <a:rPr lang="tr-TR" dirty="0"/>
              <a:t>Fizik, Kimya Biyoloji: 9. ve 10. sınıf. </a:t>
            </a:r>
          </a:p>
          <a:p>
            <a:r>
              <a:rPr lang="tr-TR" dirty="0"/>
              <a:t>Matematik: 9. ve 10. Sınıf (Mat-</a:t>
            </a:r>
            <a:r>
              <a:rPr lang="tr-TR" dirty="0" err="1"/>
              <a:t>Geo</a:t>
            </a:r>
            <a:r>
              <a:rPr lang="tr-TR" dirty="0"/>
              <a:t> </a:t>
            </a:r>
            <a:r>
              <a:rPr lang="tr-TR" dirty="0" smtClean="0"/>
              <a:t>konuları</a:t>
            </a:r>
            <a:r>
              <a:rPr lang="tr-TR" dirty="0"/>
              <a:t>)</a:t>
            </a:r>
          </a:p>
          <a:p>
            <a:r>
              <a:rPr lang="tr-TR" dirty="0"/>
              <a:t>Türkçe: Dil Anlatım Dersi ve Paragraf Konuları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/>
          <a:lstStyle/>
          <a:p>
            <a:r>
              <a:rPr lang="tr-TR" dirty="0" smtClean="0">
                <a:solidFill>
                  <a:schemeClr val="accent3"/>
                </a:solidFill>
              </a:rPr>
              <a:t>Baraj Puanları</a:t>
            </a:r>
            <a:endParaRPr lang="tr-TR" dirty="0">
              <a:solidFill>
                <a:schemeClr val="accent3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1" y="1340768"/>
            <a:ext cx="8205787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!!!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TYT Puanının hesaplanması için;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Türkçe </a:t>
            </a:r>
            <a:r>
              <a:rPr lang="tr-TR" dirty="0"/>
              <a:t>ve </a:t>
            </a:r>
            <a:r>
              <a:rPr lang="tr-TR" dirty="0">
                <a:solidFill>
                  <a:srgbClr val="FF0000"/>
                </a:solidFill>
              </a:rPr>
              <a:t>Matematik </a:t>
            </a:r>
            <a:r>
              <a:rPr lang="tr-TR" dirty="0"/>
              <a:t>testinin her birinden en az 0,5 puan alması gerekmektedir.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TYT’de</a:t>
            </a:r>
            <a:r>
              <a:rPr lang="tr-TR" dirty="0" smtClean="0"/>
              <a:t> 150 puan barajını geçmek için;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Türkçe</a:t>
            </a:r>
            <a:r>
              <a:rPr lang="tr-TR" dirty="0" smtClean="0"/>
              <a:t> ve </a:t>
            </a:r>
            <a:r>
              <a:rPr lang="tr-TR" dirty="0" smtClean="0">
                <a:solidFill>
                  <a:srgbClr val="FF0000"/>
                </a:solidFill>
              </a:rPr>
              <a:t>Matematik </a:t>
            </a:r>
            <a:r>
              <a:rPr lang="tr-TR" dirty="0" smtClean="0"/>
              <a:t>testinin her birinden 5 ham puan, </a:t>
            </a:r>
            <a:r>
              <a:rPr lang="tr-TR" dirty="0" smtClean="0">
                <a:solidFill>
                  <a:srgbClr val="FF0000"/>
                </a:solidFill>
              </a:rPr>
              <a:t>Fen Bilimleri </a:t>
            </a:r>
            <a:r>
              <a:rPr lang="tr-TR" dirty="0" smtClean="0"/>
              <a:t>ve </a:t>
            </a:r>
            <a:r>
              <a:rPr lang="tr-TR" dirty="0" smtClean="0">
                <a:solidFill>
                  <a:srgbClr val="FF0000"/>
                </a:solidFill>
              </a:rPr>
              <a:t>Sosyal Bilimler </a:t>
            </a:r>
            <a:r>
              <a:rPr lang="tr-TR" dirty="0" smtClean="0"/>
              <a:t>testinin her birinden 2,5 ham puan alması gerekmektedir.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Senay\Desktop\2018 üniversiteye giriş sunumları\TYT PUAN HESAPLAMASI İZA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3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!!!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/>
              <a:t>TYT testi sonucu elde edilen </a:t>
            </a:r>
            <a:r>
              <a:rPr lang="tr-TR" sz="4000" dirty="0">
                <a:solidFill>
                  <a:srgbClr val="FF0000"/>
                </a:solidFill>
              </a:rPr>
              <a:t>200 </a:t>
            </a:r>
            <a:r>
              <a:rPr lang="tr-TR" dirty="0"/>
              <a:t>ve üzerindeki puanlar bir sonraki sene yapılacak sınavda kullanılabilecek.</a:t>
            </a:r>
          </a:p>
          <a:p>
            <a:pPr algn="ctr">
              <a:lnSpc>
                <a:spcPct val="160000"/>
              </a:lnSpc>
              <a:buFont typeface="Wingdings" panose="05000000000000000000" pitchFamily="2" charset="2"/>
              <a:buChar char="Ø"/>
            </a:pPr>
            <a:endParaRPr lang="tr-TR" dirty="0"/>
          </a:p>
          <a:p>
            <a:pPr algn="ctr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/>
              <a:t>TYT Puanını 2. yılında kullanmak isteyenler için;  adayların sınava girenler içindeki başarı sırası referans alınarak aldıkları puan takip eden yıldaki bu başarı sıralamasına denk gelen puana dönüştürülecektir. Tercihlerde puanlar bu dönüşüme göre yapılacak.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AYT’de</a:t>
            </a:r>
            <a:r>
              <a:rPr lang="tr-TR" dirty="0" smtClean="0"/>
              <a:t> Bulunan Testler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564903"/>
            <a:ext cx="8229600" cy="2664297"/>
          </a:xfrm>
        </p:spPr>
        <p:txBody>
          <a:bodyPr/>
          <a:lstStyle/>
          <a:p>
            <a:r>
              <a:rPr lang="tr-TR" dirty="0"/>
              <a:t>Sınavlarda kısa cevaplı sorular yer almayacaktır.</a:t>
            </a:r>
          </a:p>
          <a:p>
            <a:r>
              <a:rPr lang="tr-TR" dirty="0"/>
              <a:t>LYS ile benzer sorular olacaktır.</a:t>
            </a:r>
          </a:p>
          <a:p>
            <a:r>
              <a:rPr lang="tr-TR" dirty="0"/>
              <a:t>Verilen süre toplam 180 dakikadır.</a:t>
            </a:r>
          </a:p>
          <a:p>
            <a:r>
              <a:rPr lang="tr-TR" dirty="0"/>
              <a:t>Tek bir kitapçık olacaktır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340 sorudan 160 soruya indirilmiştir.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6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2 Tabl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227685"/>
              </p:ext>
            </p:extLst>
          </p:nvPr>
        </p:nvGraphicFramePr>
        <p:xfrm>
          <a:off x="251520" y="116632"/>
          <a:ext cx="8640959" cy="6552733"/>
        </p:xfrm>
        <a:graphic>
          <a:graphicData uri="http://schemas.openxmlformats.org/drawingml/2006/table">
            <a:tbl>
              <a:tblPr/>
              <a:tblGrid>
                <a:gridCol w="43199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3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617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18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TESTLER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222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SORU SAYISI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222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749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Türk Dili ve Edebiyatı-Sosyal Bilimler-1 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222C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74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Türk Dili ve Edebiyatı 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(56)                                  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22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749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Sosyal Bilimler-1 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222C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7490">
                <a:tc>
                  <a:txBody>
                    <a:bodyPr/>
                    <a:lstStyle/>
                    <a:p>
                      <a:r>
                        <a:rPr lang="tr-TR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Coğrafya -1 </a:t>
                      </a:r>
                      <a:endParaRPr lang="tr-TR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(24)                                    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22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7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Tarih -1 </a:t>
                      </a:r>
                      <a:endParaRPr lang="tr-TR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22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7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Matematik 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(80)                                  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22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7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Sosyal Bilimler-2 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222C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7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Coğrafya - 2 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(14)                                 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22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2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Din Kültürü ve Ahlak Bilgisi 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(Toplam 32)                          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22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60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Felsefe Grubu (Felsefe, Mantık, Psikoloji, Sosyoloji) 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22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7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Tarih - 2 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(44)                                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22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7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Fen Bilimleri 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222C"/>
                        </a:solidFill>
                        <a:effectLst/>
                        <a:latin typeface="Calibri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7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Biyoloji 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22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 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(30)                               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22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7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Fizik 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(30)                               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22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77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Kimya 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(30)    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22C"/>
                          </a:solidFill>
                          <a:effectLst/>
                          <a:latin typeface="Calibri" pitchFamily="34" charset="0"/>
                          <a:cs typeface="Tahoma" pitchFamily="34" charset="0"/>
                        </a:rPr>
                        <a:t>                           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1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9" y="764704"/>
            <a:ext cx="878497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404664"/>
            <a:ext cx="8964488" cy="1196752"/>
          </a:xfrm>
        </p:spPr>
        <p:txBody>
          <a:bodyPr/>
          <a:lstStyle/>
          <a:p>
            <a:r>
              <a:rPr lang="tr-TR" dirty="0" err="1" smtClean="0"/>
              <a:t>AYT’de</a:t>
            </a:r>
            <a:r>
              <a:rPr lang="tr-TR" dirty="0" smtClean="0"/>
              <a:t> Testlerin Ağırlıkları</a:t>
            </a:r>
            <a:br>
              <a:rPr lang="tr-TR" dirty="0" smtClean="0"/>
            </a:br>
            <a:r>
              <a:rPr lang="tr-TR" dirty="0" smtClean="0"/>
              <a:t>(SAY)</a:t>
            </a:r>
            <a:endParaRPr lang="tr-T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97196"/>
            <a:ext cx="8424936" cy="416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3669"/>
            <a:ext cx="2524247" cy="86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Eğitimin İçeriği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Birinci Oturum: Kavramlar ve Yükseköğretim Kurumları Sınavı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-TYT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-AYT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-OBP</a:t>
            </a:r>
          </a:p>
          <a:p>
            <a:pPr marL="0" indent="0">
              <a:buNone/>
            </a:pPr>
            <a:r>
              <a:rPr lang="tr-TR" dirty="0" smtClean="0"/>
              <a:t>	-Bölümler ve Puan Türleri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-Kılavuz İnceleme</a:t>
            </a:r>
          </a:p>
          <a:p>
            <a:r>
              <a:rPr lang="tr-TR" dirty="0" smtClean="0"/>
              <a:t>İkinci Oturum: Üniversite Tercih Süreci</a:t>
            </a:r>
            <a:r>
              <a:rPr lang="tr-TR" dirty="0"/>
              <a:t>	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-Yatay Geçiş</a:t>
            </a:r>
          </a:p>
          <a:p>
            <a:pPr marL="0" indent="0">
              <a:buNone/>
            </a:pPr>
            <a:r>
              <a:rPr lang="tr-TR" dirty="0" smtClean="0"/>
              <a:t>	-</a:t>
            </a:r>
            <a:r>
              <a:rPr lang="tr-TR" dirty="0"/>
              <a:t>YÖS</a:t>
            </a:r>
          </a:p>
          <a:p>
            <a:pPr marL="0" indent="0">
              <a:buNone/>
            </a:pPr>
            <a:r>
              <a:rPr lang="tr-TR" dirty="0" smtClean="0"/>
              <a:t>	-</a:t>
            </a:r>
            <a:r>
              <a:rPr lang="tr-TR" dirty="0"/>
              <a:t>Çift </a:t>
            </a:r>
            <a:r>
              <a:rPr lang="tr-TR" dirty="0" err="1"/>
              <a:t>Anadal</a:t>
            </a:r>
            <a:r>
              <a:rPr lang="tr-TR" dirty="0"/>
              <a:t> ve </a:t>
            </a:r>
            <a:r>
              <a:rPr lang="tr-TR" dirty="0" err="1" smtClean="0"/>
              <a:t>Yandal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	-DGS</a:t>
            </a:r>
          </a:p>
          <a:p>
            <a:pPr marL="0" indent="0">
              <a:buNone/>
            </a:pPr>
            <a:r>
              <a:rPr lang="tr-TR" dirty="0" smtClean="0"/>
              <a:t>	-</a:t>
            </a:r>
            <a:r>
              <a:rPr lang="tr-TR" dirty="0"/>
              <a:t>Bölüm </a:t>
            </a:r>
            <a:r>
              <a:rPr lang="tr-TR" dirty="0" smtClean="0"/>
              <a:t>İnceleme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-Tercihler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2524247" cy="80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0087" y="116632"/>
            <a:ext cx="9001000" cy="1584176"/>
          </a:xfrm>
        </p:spPr>
        <p:txBody>
          <a:bodyPr/>
          <a:lstStyle/>
          <a:p>
            <a:r>
              <a:rPr lang="tr-TR" dirty="0" err="1"/>
              <a:t>AYT’de</a:t>
            </a:r>
            <a:r>
              <a:rPr lang="tr-TR" dirty="0"/>
              <a:t> Testlerin Ağırlıkları</a:t>
            </a:r>
            <a:br>
              <a:rPr lang="tr-TR" dirty="0"/>
            </a:br>
            <a:r>
              <a:rPr lang="tr-TR" dirty="0" smtClean="0"/>
              <a:t>(EA)</a:t>
            </a:r>
            <a:endParaRPr lang="tr-T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769"/>
            <a:ext cx="8229600" cy="406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7592"/>
            <a:ext cx="2524247" cy="93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76456" cy="1600200"/>
          </a:xfrm>
        </p:spPr>
        <p:txBody>
          <a:bodyPr/>
          <a:lstStyle/>
          <a:p>
            <a:r>
              <a:rPr lang="tr-TR" dirty="0" err="1"/>
              <a:t>AYT’de</a:t>
            </a:r>
            <a:r>
              <a:rPr lang="tr-TR" dirty="0"/>
              <a:t> Testlerin Ağırlıkları</a:t>
            </a:r>
            <a:br>
              <a:rPr lang="tr-TR" dirty="0"/>
            </a:br>
            <a:r>
              <a:rPr lang="tr-TR" dirty="0" smtClean="0"/>
              <a:t>(SÖZ)</a:t>
            </a:r>
            <a:endParaRPr lang="tr-T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77672"/>
            <a:ext cx="8229600" cy="357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tr-TR" dirty="0" err="1" smtClean="0"/>
              <a:t>YDT’de</a:t>
            </a:r>
            <a:r>
              <a:rPr lang="tr-TR" dirty="0" smtClean="0"/>
              <a:t> Bulunan Testler</a:t>
            </a:r>
            <a:endParaRPr lang="tr-T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964406" cy="39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9552"/>
          </a:xfrm>
        </p:spPr>
        <p:txBody>
          <a:bodyPr/>
          <a:lstStyle/>
          <a:p>
            <a:r>
              <a:rPr lang="tr-TR" dirty="0" err="1" smtClean="0"/>
              <a:t>YDT’de</a:t>
            </a:r>
            <a:r>
              <a:rPr lang="tr-TR" dirty="0" smtClean="0"/>
              <a:t> Testlerin Ağırlıkları</a:t>
            </a:r>
            <a:endParaRPr lang="tr-T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551017" cy="378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!!!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2836912"/>
          </a:xfrm>
        </p:spPr>
        <p:txBody>
          <a:bodyPr/>
          <a:lstStyle/>
          <a:p>
            <a:r>
              <a:rPr lang="tr-TR" dirty="0" err="1" smtClean="0"/>
              <a:t>AYT’de</a:t>
            </a:r>
            <a:r>
              <a:rPr lang="tr-TR" dirty="0" smtClean="0"/>
              <a:t> 180 barajını geçmek için;</a:t>
            </a:r>
          </a:p>
          <a:p>
            <a:pPr marL="0" indent="0">
              <a:buNone/>
            </a:pPr>
            <a:r>
              <a:rPr lang="tr-TR" dirty="0" smtClean="0"/>
              <a:t>Ağırlıklı </a:t>
            </a:r>
            <a:r>
              <a:rPr lang="tr-TR" dirty="0"/>
              <a:t>puanlar, SAY, SÖZ, EA, DİL puanlarına dönüştürülürken ilgili testlerin her birinden soru sayısının </a:t>
            </a:r>
            <a:r>
              <a:rPr lang="tr-TR" dirty="0">
                <a:solidFill>
                  <a:srgbClr val="FF0000"/>
                </a:solidFill>
              </a:rPr>
              <a:t>%20’si oranında ham puan </a:t>
            </a:r>
            <a:r>
              <a:rPr lang="tr-TR" dirty="0"/>
              <a:t>alan adayların 180 SAY, SÖZ, EA, DİL puanı almaları sağlanacaktır.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5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8497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3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40960" cy="1267544"/>
          </a:xfrm>
        </p:spPr>
        <p:txBody>
          <a:bodyPr/>
          <a:lstStyle/>
          <a:p>
            <a:r>
              <a:rPr lang="tr-TR" sz="3600" dirty="0" smtClean="0">
                <a:solidFill>
                  <a:schemeClr val="accent3"/>
                </a:solidFill>
              </a:rPr>
              <a:t>SIRALAMA SINIRLAMASI OLAN BÖLÜMLER</a:t>
            </a:r>
            <a:endParaRPr lang="tr-TR" sz="3600" dirty="0">
              <a:solidFill>
                <a:schemeClr val="accent3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84" y="1866568"/>
            <a:ext cx="7846232" cy="399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solidFill>
                  <a:schemeClr val="accent3"/>
                </a:solidFill>
              </a:rPr>
              <a:t>ORTAÖĞRETİM BAŞARI PUANI (OBP)</a:t>
            </a:r>
            <a:endParaRPr lang="tr-TR" sz="3600" dirty="0">
              <a:solidFill>
                <a:schemeClr val="accent3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704" y="1600200"/>
            <a:ext cx="586659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2524247" cy="88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>
                <a:solidFill>
                  <a:schemeClr val="accent3"/>
                </a:solidFill>
              </a:rPr>
              <a:t>MESLEK LİSESİ ÖĞRENCİLERİNİN EK PUAN KATKISI</a:t>
            </a:r>
            <a:endParaRPr lang="tr-TR" sz="3600" dirty="0">
              <a:solidFill>
                <a:schemeClr val="accent3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62" y="1805603"/>
            <a:ext cx="7419475" cy="411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760"/>
            <a:ext cx="2524247" cy="90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2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712968" cy="1195536"/>
          </a:xfrm>
        </p:spPr>
        <p:txBody>
          <a:bodyPr/>
          <a:lstStyle/>
          <a:p>
            <a:r>
              <a:rPr lang="tr-TR" sz="3600" dirty="0">
                <a:solidFill>
                  <a:schemeClr val="accent3"/>
                </a:solidFill>
              </a:rPr>
              <a:t>Eğitim B</a:t>
            </a:r>
            <a:r>
              <a:rPr lang="tr-TR" sz="3600" dirty="0" smtClean="0">
                <a:solidFill>
                  <a:schemeClr val="accent3"/>
                </a:solidFill>
              </a:rPr>
              <a:t>ilgilerinin </a:t>
            </a:r>
            <a:r>
              <a:rPr lang="tr-TR" sz="3600" dirty="0">
                <a:solidFill>
                  <a:schemeClr val="accent3"/>
                </a:solidFill>
              </a:rPr>
              <a:t>ve </a:t>
            </a:r>
            <a:r>
              <a:rPr lang="tr-TR" sz="3600" dirty="0" smtClean="0">
                <a:solidFill>
                  <a:schemeClr val="accent3"/>
                </a:solidFill>
              </a:rPr>
              <a:t>Diploma </a:t>
            </a:r>
            <a:r>
              <a:rPr lang="tr-TR" sz="3600" dirty="0">
                <a:solidFill>
                  <a:schemeClr val="accent3"/>
                </a:solidFill>
              </a:rPr>
              <a:t>N</a:t>
            </a:r>
            <a:r>
              <a:rPr lang="tr-TR" sz="3600" dirty="0" smtClean="0">
                <a:solidFill>
                  <a:schemeClr val="accent3"/>
                </a:solidFill>
              </a:rPr>
              <a:t>otlarının </a:t>
            </a:r>
            <a:r>
              <a:rPr lang="tr-TR" sz="3600" dirty="0">
                <a:solidFill>
                  <a:schemeClr val="accent3"/>
                </a:solidFill>
              </a:rPr>
              <a:t>A</a:t>
            </a:r>
            <a:r>
              <a:rPr lang="tr-TR" sz="3600" dirty="0" smtClean="0">
                <a:solidFill>
                  <a:schemeClr val="accent3"/>
                </a:solidFill>
              </a:rPr>
              <a:t>day </a:t>
            </a:r>
            <a:r>
              <a:rPr lang="tr-TR" sz="3600" dirty="0">
                <a:solidFill>
                  <a:schemeClr val="accent3"/>
                </a:solidFill>
              </a:rPr>
              <a:t>T</a:t>
            </a:r>
            <a:r>
              <a:rPr lang="tr-TR" sz="3600" dirty="0" smtClean="0">
                <a:solidFill>
                  <a:schemeClr val="accent3"/>
                </a:solidFill>
              </a:rPr>
              <a:t>arafından Onaylanması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2018-YKS’ye </a:t>
            </a:r>
            <a:r>
              <a:rPr lang="tr-TR" dirty="0"/>
              <a:t>başvuran adayların YKS değerlendirme ve yerleştirme işlemlerinde kullanılmasını istedikleri </a:t>
            </a:r>
            <a:r>
              <a:rPr lang="tr-TR" dirty="0" smtClean="0"/>
              <a:t>eğitim bilgilerini</a:t>
            </a:r>
            <a:r>
              <a:rPr lang="tr-TR" dirty="0"/>
              <a:t>, </a:t>
            </a:r>
            <a:r>
              <a:rPr lang="tr-TR" dirty="0">
                <a:solidFill>
                  <a:srgbClr val="FF0000"/>
                </a:solidFill>
              </a:rPr>
              <a:t>26 Haziran-4 Temmuz 2018 </a:t>
            </a:r>
            <a:r>
              <a:rPr lang="tr-TR" dirty="0"/>
              <a:t>tarihleri arasında ÖSYM Aday İşlemleri Sisteminde (AİS) kontrol etmeleri ve </a:t>
            </a:r>
            <a:r>
              <a:rPr lang="tr-TR" dirty="0" smtClean="0"/>
              <a:t>bu eğitim </a:t>
            </a:r>
            <a:r>
              <a:rPr lang="tr-TR" dirty="0"/>
              <a:t>bilgilerini seçerek </a:t>
            </a:r>
            <a:r>
              <a:rPr lang="tr-TR" dirty="0">
                <a:solidFill>
                  <a:srgbClr val="FF0000"/>
                </a:solidFill>
              </a:rPr>
              <a:t>4 Temmuz 2018</a:t>
            </a:r>
            <a:r>
              <a:rPr lang="tr-TR" dirty="0"/>
              <a:t> tarihi saat </a:t>
            </a:r>
            <a:r>
              <a:rPr lang="tr-TR" dirty="0">
                <a:solidFill>
                  <a:srgbClr val="FF0000"/>
                </a:solidFill>
              </a:rPr>
              <a:t>16.00’ya</a:t>
            </a:r>
            <a:r>
              <a:rPr lang="tr-TR" dirty="0"/>
              <a:t> kadar onaylamaları gerekmektedir.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Temel Kavramlar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Meslek Yüksekokulu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Yüksekokul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GANO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Çift </a:t>
            </a:r>
            <a:r>
              <a:rPr lang="tr-TR" dirty="0" err="1"/>
              <a:t>Anadal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Yandal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Uzaktan Eğitim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Öğrenim Kredisi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Başbakanlık Bursu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İntibak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Denklik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2524247" cy="80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EA PUAN TÜRÜNDE BULUNAN BAŞLICA BÖLÜMLER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HUKUK SİYASET, KAMU, ULUSLARARASI </a:t>
            </a:r>
            <a:r>
              <a:rPr lang="tr-TR" dirty="0" smtClean="0"/>
              <a:t>İLİŞKİLER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İKTİSAT, İŞLETME, YÖNETİM PROGRAMLARI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TİCARET LOJİSTİK PROGRAMLARI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BANKACLIK, </a:t>
            </a:r>
            <a:r>
              <a:rPr lang="tr-TR" dirty="0" smtClean="0"/>
              <a:t>SİGORTACILIK, </a:t>
            </a:r>
            <a:r>
              <a:rPr lang="tr-TR" dirty="0"/>
              <a:t>FİNANS, EKONOMİ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TURİZM RPOGRAMLARI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FELSEFE, SOSYOLOJİ, PSİKOLOJİ,  PDR,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SINIF </a:t>
            </a:r>
            <a:r>
              <a:rPr lang="tr-TR" dirty="0" smtClean="0"/>
              <a:t>ÖĞRETMENLİĞİ, </a:t>
            </a:r>
            <a:r>
              <a:rPr lang="tr-TR" dirty="0"/>
              <a:t>ÇOCUK </a:t>
            </a:r>
            <a:r>
              <a:rPr lang="tr-TR" dirty="0" smtClean="0"/>
              <a:t>GELİŞİMİ, SOSYAL </a:t>
            </a:r>
            <a:r>
              <a:rPr lang="tr-TR" dirty="0"/>
              <a:t>HİZMET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İÇ MİMARLIK ÇEVRE TASARIM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19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SAYISAL </a:t>
            </a:r>
            <a:r>
              <a:rPr lang="tr-TR" sz="3200" dirty="0"/>
              <a:t>PUAN TÜRÜNDE BULUNAN BAŞLICA BÖLÜMLER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TÜM MÜHENDİSLİKLER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UÇAK, GEMİ, HAVACILIK UZAY PROGRAMLARI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TIP, </a:t>
            </a:r>
            <a:r>
              <a:rPr lang="tr-TR" dirty="0" smtClean="0"/>
              <a:t>DİŞ HEKİMLİĞİ, </a:t>
            </a:r>
            <a:r>
              <a:rPr lang="tr-TR" dirty="0"/>
              <a:t>ECZACILIK, HEMŞİRELİK, EBELİK, DİL </a:t>
            </a:r>
            <a:r>
              <a:rPr lang="tr-TR" dirty="0" smtClean="0"/>
              <a:t>KONUŞMA TERAPİSİ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FİZYOTERAPİ, BESLENME </a:t>
            </a:r>
            <a:r>
              <a:rPr lang="tr-TR" dirty="0" smtClean="0"/>
              <a:t>DİYETETİK, </a:t>
            </a:r>
            <a:r>
              <a:rPr lang="tr-TR" dirty="0"/>
              <a:t>ODYOLOJİ TÜM SAĞLIK PROG.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ZİRAAT PROGRAMLARI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 İSTATİSTİK, MATEMATİK, BİLGİSAYAR PROGRAMLARI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 FEN PROGRAMLARI FİZİK – KİMYA – BİYOLOJİ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MİMARLIK, İÇ MİMARLIK, TASARIM PROGRAMLARI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280"/>
            <a:ext cx="2524247" cy="88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73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TÜRK DİLİ </a:t>
            </a:r>
            <a:r>
              <a:rPr lang="tr-TR" dirty="0"/>
              <a:t>EDEBİYATI, </a:t>
            </a:r>
            <a:r>
              <a:rPr lang="tr-TR" dirty="0" smtClean="0"/>
              <a:t>TÜRKÇE</a:t>
            </a:r>
            <a:r>
              <a:rPr lang="tr-TR" dirty="0"/>
              <a:t> </a:t>
            </a:r>
            <a:r>
              <a:rPr lang="tr-TR" dirty="0" smtClean="0"/>
              <a:t>ÖĞRETMENLİĞİ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TARİH, COĞRAFYA, SOSYAL BİL.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DİĞER TÜRK DİLLERİ KÜLTÜR PROGRAMLARI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İLAHİYAT PROGRAMLARI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OKUL ÖNCESİ ÖĞRETMENLİĞİ, ÖZEL EĞİTİM ÖĞRT.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İLETİŞİM </a:t>
            </a:r>
            <a:r>
              <a:rPr lang="tr-TR" dirty="0" smtClean="0"/>
              <a:t>, GAZETECİLİK, RTS, GÖRSEL </a:t>
            </a:r>
            <a:r>
              <a:rPr lang="tr-TR" dirty="0"/>
              <a:t>İLETİŞİM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HALKLA İLİŞKİLER REKLAMCILIK- TANITIM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YENİ </a:t>
            </a:r>
            <a:r>
              <a:rPr lang="tr-TR" dirty="0" smtClean="0"/>
              <a:t>MEDYA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GASTRONOMİ 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SÖZEL </a:t>
            </a:r>
            <a:r>
              <a:rPr lang="tr-TR" sz="3200" dirty="0"/>
              <a:t>PUAN TÜRÜNDE BULUNAN BAŞLICA BÖLÜMLER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41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075240" cy="908720"/>
          </a:xfrm>
        </p:spPr>
        <p:txBody>
          <a:bodyPr/>
          <a:lstStyle/>
          <a:p>
            <a:r>
              <a:rPr lang="tr-TR" sz="4000" dirty="0" smtClean="0">
                <a:solidFill>
                  <a:schemeClr val="accent3"/>
                </a:solidFill>
              </a:rPr>
              <a:t>2017 Verilerine Göre</a:t>
            </a:r>
            <a:endParaRPr lang="tr-TR" sz="4000" dirty="0">
              <a:solidFill>
                <a:schemeClr val="accent3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1296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ealuc\Desktop\happy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01208"/>
            <a:ext cx="1626915" cy="125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77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3"/>
                </a:solidFill>
              </a:rPr>
              <a:t>Özel Yetenek Sınavı</a:t>
            </a:r>
            <a:endParaRPr lang="tr-TR" dirty="0">
              <a:solidFill>
                <a:schemeClr val="accent3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80808"/>
                </a:solidFill>
              </a:rPr>
              <a:t>Özel yetenek gerektiren programların sınavları ile seçme ve yerleştirme işlemleri yükseköğretim kurumlarınca yapılmaktadır.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>
              <a:solidFill>
                <a:srgbClr val="080808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80808"/>
                </a:solidFill>
              </a:rPr>
              <a:t>Özel yetenek gerektiren programlara başvurular doğrudan programın bağlı bulunduğu yükseköğretim kurumuna yapılır.</a:t>
            </a:r>
          </a:p>
          <a:p>
            <a:pPr marL="0" indent="0">
              <a:buNone/>
            </a:pPr>
            <a:r>
              <a:rPr lang="tr-TR" dirty="0">
                <a:solidFill>
                  <a:srgbClr val="080808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080808"/>
                </a:solidFill>
              </a:rPr>
              <a:t>Sınav ve değerlendirme işlemleri ilgili yükseköğretim kurumu tarafından yürütülür.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91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ÖZEL DURUMU BULUNAN ADAYLAR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chemeClr val="accent3"/>
                </a:solidFill>
              </a:rPr>
              <a:t>OKUL BİRİNCİLERİ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tx1"/>
                </a:solidFill>
              </a:rPr>
              <a:t>Okul birincisi bilgisi, MEB e-okul sisteminden 24 Temmuz 2018 tarihinde elektronik ortamda </a:t>
            </a:r>
            <a:r>
              <a:rPr lang="tr-TR" dirty="0" smtClean="0">
                <a:solidFill>
                  <a:schemeClr val="tx1"/>
                </a:solidFill>
              </a:rPr>
              <a:t>alınarak, ÖSYM </a:t>
            </a:r>
            <a:r>
              <a:rPr lang="tr-TR" dirty="0">
                <a:solidFill>
                  <a:schemeClr val="tx1"/>
                </a:solidFill>
              </a:rPr>
              <a:t>Aday İşlemleri Sistemine aktarılacaktır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tx1"/>
                </a:solidFill>
              </a:rPr>
              <a:t>26 Temmuz-2 Ağustos 2018 </a:t>
            </a:r>
            <a:r>
              <a:rPr lang="tr-TR" dirty="0" smtClean="0">
                <a:solidFill>
                  <a:schemeClr val="tx1"/>
                </a:solidFill>
              </a:rPr>
              <a:t>Saat:16.00’ya </a:t>
            </a:r>
            <a:r>
              <a:rPr lang="tr-TR" dirty="0">
                <a:solidFill>
                  <a:schemeClr val="tx1"/>
                </a:solidFill>
              </a:rPr>
              <a:t>kadar kontrolünün yapılması </a:t>
            </a:r>
            <a:r>
              <a:rPr lang="tr-TR" dirty="0" smtClean="0">
                <a:solidFill>
                  <a:schemeClr val="tx1"/>
                </a:solidFill>
              </a:rPr>
              <a:t>gerekmektedir.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tx1"/>
                </a:solidFill>
              </a:rPr>
              <a:t>Okul birincileri için ayrılan kontenjanlar sınırlıdır.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60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63488"/>
          </a:xfrm>
        </p:spPr>
        <p:txBody>
          <a:bodyPr/>
          <a:lstStyle/>
          <a:p>
            <a:r>
              <a:rPr lang="tr-TR" sz="4000" dirty="0" smtClean="0">
                <a:solidFill>
                  <a:schemeClr val="accent3"/>
                </a:solidFill>
              </a:rPr>
              <a:t>DİŞ HEKİMLİĞİ</a:t>
            </a:r>
            <a:endParaRPr lang="tr-TR" sz="4000" dirty="0">
              <a:solidFill>
                <a:schemeClr val="accent3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9"/>
            <a:ext cx="821812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248434"/>
              </p:ext>
            </p:extLst>
          </p:nvPr>
        </p:nvGraphicFramePr>
        <p:xfrm>
          <a:off x="827584" y="3933056"/>
          <a:ext cx="7179512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0632"/>
                <a:gridCol w="879124"/>
                <a:gridCol w="1098905"/>
                <a:gridCol w="1098905"/>
                <a:gridCol w="139194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ÜNİVERSİTE ADI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KONTENJAN</a:t>
                      </a:r>
                      <a:endParaRPr lang="tr-T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EN KÜÇÜK PUAN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EN BÜYÜK PUAN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FF0000"/>
                          </a:solidFill>
                        </a:rPr>
                        <a:t>OB</a:t>
                      </a:r>
                      <a:r>
                        <a:rPr lang="tr-TR" sz="1400" baseline="0" dirty="0" smtClean="0">
                          <a:solidFill>
                            <a:srgbClr val="FF0000"/>
                          </a:solidFill>
                        </a:rPr>
                        <a:t> PUANI EN KÜÇÜK</a:t>
                      </a:r>
                      <a:endParaRPr lang="tr-T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İSTANBUL ÜNİVERSİTESİ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460,67831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524.67634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457.07546</a:t>
                      </a:r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MARMARA ÜNİVERSİTESİ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454,17571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489.56775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444.53045</a:t>
                      </a:r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ON DOKUZ</a:t>
                      </a:r>
                      <a:r>
                        <a:rPr lang="tr-TR" sz="1200" baseline="0" dirty="0" smtClean="0"/>
                        <a:t> MAYIS ÜNİVERSİTESİ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3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448,73704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498.34781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436.84885</a:t>
                      </a:r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ESKİŞEHİR OSMANGAZİ ÜNİVERSİTESİ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451,74405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474.68177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441.63128</a:t>
                      </a:r>
                      <a:endParaRPr lang="tr-T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DİCLE ÜNİVERSİTESİ</a:t>
                      </a:r>
                      <a:endParaRPr lang="tr-T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tr-T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443,49613</a:t>
                      </a:r>
                      <a:endParaRPr lang="tr-T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459.34168</a:t>
                      </a:r>
                      <a:endParaRPr lang="tr-T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429.17476</a:t>
                      </a:r>
                      <a:endParaRPr lang="tr-T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296"/>
            <a:ext cx="906024" cy="37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014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chemeClr val="accent3"/>
                </a:solidFill>
              </a:rPr>
              <a:t>TÜBİTAK YARIŞMALARINDA BAŞARILI OLANLAR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YKS Puanları ile Merkezi Yerleştirme ile Yerleştirilmek İstediklerinde;</a:t>
            </a:r>
          </a:p>
          <a:p>
            <a:pPr marL="0" indent="0">
              <a:buNone/>
            </a:pPr>
            <a:endParaRPr lang="tr-TR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1600" dirty="0" smtClean="0">
                <a:solidFill>
                  <a:schemeClr val="tx1"/>
                </a:solidFill>
              </a:rPr>
              <a:t>Uluslararası </a:t>
            </a:r>
            <a:r>
              <a:rPr lang="tr-TR" sz="1600" dirty="0">
                <a:solidFill>
                  <a:schemeClr val="tx1"/>
                </a:solidFill>
              </a:rPr>
              <a:t>bilim olimpiyatlarında birinci olanlara 0,06, ikinci olanlara 0,05, üçüncü olanlara 0,04 </a:t>
            </a:r>
            <a:r>
              <a:rPr lang="tr-TR" sz="1600" dirty="0" smtClean="0">
                <a:solidFill>
                  <a:schemeClr val="tx1"/>
                </a:solidFill>
              </a:rPr>
              <a:t>katsayısı uygulanacaktır.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1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1600" dirty="0" smtClean="0">
                <a:solidFill>
                  <a:schemeClr val="tx1"/>
                </a:solidFill>
              </a:rPr>
              <a:t>Ulusal </a:t>
            </a:r>
            <a:r>
              <a:rPr lang="tr-TR" sz="1600" dirty="0">
                <a:solidFill>
                  <a:schemeClr val="tx1"/>
                </a:solidFill>
              </a:rPr>
              <a:t>bilim olimpiyatları ile uluslararası proje yarışmalarında birinci olanlara 0,035, ikinci olanlara </a:t>
            </a:r>
            <a:r>
              <a:rPr lang="tr-TR" sz="1600" dirty="0" smtClean="0">
                <a:solidFill>
                  <a:schemeClr val="tx1"/>
                </a:solidFill>
              </a:rPr>
              <a:t>0,03, üçüncü </a:t>
            </a:r>
            <a:r>
              <a:rPr lang="tr-TR" sz="1600" dirty="0">
                <a:solidFill>
                  <a:schemeClr val="tx1"/>
                </a:solidFill>
              </a:rPr>
              <a:t>olanlara 0,025 katsayısı uygulanacaktır</a:t>
            </a:r>
            <a:r>
              <a:rPr lang="tr-TR" sz="16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1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1600" dirty="0" smtClean="0">
                <a:solidFill>
                  <a:schemeClr val="tx1"/>
                </a:solidFill>
              </a:rPr>
              <a:t>Ulusal </a:t>
            </a:r>
            <a:r>
              <a:rPr lang="tr-TR" sz="1600" dirty="0">
                <a:solidFill>
                  <a:schemeClr val="tx1"/>
                </a:solidFill>
              </a:rPr>
              <a:t>proje yarışmasında birinci olanlara 0,02, ikinci olanlara 0,015, üçüncü olanlara 0,01 </a:t>
            </a:r>
            <a:r>
              <a:rPr lang="tr-TR" sz="1600" dirty="0" smtClean="0">
                <a:solidFill>
                  <a:schemeClr val="tx1"/>
                </a:solidFill>
              </a:rPr>
              <a:t>katsayısı uygulanacaktır</a:t>
            </a:r>
            <a:r>
              <a:rPr lang="tr-TR" sz="1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76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Birincilik</a:t>
            </a:r>
            <a:r>
              <a:rPr lang="tr-TR" dirty="0">
                <a:solidFill>
                  <a:schemeClr val="tx1"/>
                </a:solidFill>
              </a:rPr>
              <a:t>, ikincilik, üçüncülük ödülü alanlardan isteyenler;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1600" dirty="0" smtClean="0">
                <a:solidFill>
                  <a:schemeClr val="tx1"/>
                </a:solidFill>
              </a:rPr>
              <a:t>Alanlarındaki </a:t>
            </a:r>
            <a:r>
              <a:rPr lang="tr-TR" sz="1600" dirty="0">
                <a:solidFill>
                  <a:schemeClr val="tx1"/>
                </a:solidFill>
              </a:rPr>
              <a:t>yükseköğretim programlarından burslu programlar hariç istediklerine sınavsız olarak kontenjan </a:t>
            </a:r>
            <a:r>
              <a:rPr lang="tr-TR" sz="1600" dirty="0" smtClean="0">
                <a:solidFill>
                  <a:schemeClr val="tx1"/>
                </a:solidFill>
              </a:rPr>
              <a:t>dışında ÖSYM </a:t>
            </a:r>
            <a:r>
              <a:rPr lang="tr-TR" sz="1600" dirty="0">
                <a:solidFill>
                  <a:schemeClr val="tx1"/>
                </a:solidFill>
              </a:rPr>
              <a:t>tarafından yerleştirileceklerdir</a:t>
            </a:r>
            <a:r>
              <a:rPr lang="tr-TR" sz="16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1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1600" dirty="0">
                <a:solidFill>
                  <a:schemeClr val="tx1"/>
                </a:solidFill>
              </a:rPr>
              <a:t>1 Haziran-10 Temmuz 2018</a:t>
            </a:r>
          </a:p>
          <a:p>
            <a:pPr marL="0" indent="0">
              <a:buNone/>
            </a:pPr>
            <a:r>
              <a:rPr lang="tr-TR" sz="1600" dirty="0">
                <a:solidFill>
                  <a:schemeClr val="tx1"/>
                </a:solidFill>
              </a:rPr>
              <a:t>tarihleri arasında TÜBİTAK’ın https://e-bideb.tubitak.gov.tr internet adresinden bireysel olarak başvuru yapmaları </a:t>
            </a:r>
            <a:r>
              <a:rPr lang="tr-TR" sz="1600" dirty="0" smtClean="0">
                <a:solidFill>
                  <a:schemeClr val="tx1"/>
                </a:solidFill>
              </a:rPr>
              <a:t>ve onayladıkları </a:t>
            </a:r>
            <a:r>
              <a:rPr lang="tr-TR" sz="1600" dirty="0">
                <a:solidFill>
                  <a:schemeClr val="tx1"/>
                </a:solidFill>
              </a:rPr>
              <a:t>başvuru formunun çıktısını alıp imzaladıktan sonra TÜBİTAK’a 16 Temmuz 2018 günü mesai </a:t>
            </a:r>
            <a:r>
              <a:rPr lang="tr-TR" sz="1600" dirty="0" smtClean="0">
                <a:solidFill>
                  <a:schemeClr val="tx1"/>
                </a:solidFill>
              </a:rPr>
              <a:t>bitimine kadar </a:t>
            </a:r>
            <a:r>
              <a:rPr lang="tr-TR" sz="1600" dirty="0">
                <a:solidFill>
                  <a:schemeClr val="tx1"/>
                </a:solidFill>
              </a:rPr>
              <a:t>ulaştırmaları gerekmektedir.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839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chemeClr val="accent3"/>
                </a:solidFill>
              </a:rPr>
              <a:t>MİLLİ SPORCULAR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20 Temmuz 2018’e kadar belgelerini ÖSYM’ye iletmeleri gerekmektedir.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4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Erasmus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Erasmus</a:t>
            </a:r>
            <a:r>
              <a:rPr lang="tr-TR" dirty="0"/>
              <a:t> Öğrenci Staj Hareketliliği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Farabi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Mevlana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Açıköğretim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İkinci Öğretim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Yaz Okulu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Yatay Geçiş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Dikey Geçiş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YÖS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Akreditasyon</a:t>
            </a:r>
            <a:endParaRPr lang="tr-TR" dirty="0"/>
          </a:p>
          <a:p>
            <a:endParaRPr lang="tr-TR" dirty="0"/>
          </a:p>
        </p:txBody>
      </p:sp>
      <p:pic>
        <p:nvPicPr>
          <p:cNvPr id="4" name="Picture 3" descr="C:\Users\ealuc\Desktop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920"/>
            <a:ext cx="2302310" cy="259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7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chemeClr val="accent3"/>
                </a:solidFill>
              </a:rPr>
              <a:t>ENGELLİ/SAĞLIK </a:t>
            </a:r>
            <a:r>
              <a:rPr lang="tr-TR" b="1" dirty="0">
                <a:solidFill>
                  <a:schemeClr val="accent3"/>
                </a:solidFill>
              </a:rPr>
              <a:t>SORUNU OLAN </a:t>
            </a:r>
            <a:r>
              <a:rPr lang="tr-TR" b="1" dirty="0" smtClean="0">
                <a:solidFill>
                  <a:schemeClr val="accent3"/>
                </a:solidFill>
              </a:rPr>
              <a:t>ADAYLAR</a:t>
            </a:r>
          </a:p>
          <a:p>
            <a:pPr marL="0" indent="0">
              <a:buNone/>
            </a:pPr>
            <a:endParaRPr lang="tr-TR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</a:rPr>
              <a:t>1) Engelli Sağlık Kurulu Raporu / Sağlık </a:t>
            </a:r>
            <a:r>
              <a:rPr lang="tr-TR" sz="1800" dirty="0" smtClean="0">
                <a:solidFill>
                  <a:schemeClr val="tx1"/>
                </a:solidFill>
              </a:rPr>
              <a:t>Kurulu Raporlarının </a:t>
            </a:r>
            <a:r>
              <a:rPr lang="tr-TR" sz="1800" dirty="0">
                <a:solidFill>
                  <a:schemeClr val="tx1"/>
                </a:solidFill>
              </a:rPr>
              <a:t>onaylı bir örneğini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</a:rPr>
              <a:t>2) Sağlık/Engel Bilgi Formunu (doldurulmuş olarak)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</a:rPr>
              <a:t>3) Sağlık/engel durumlarını belirten dilekçelerini</a:t>
            </a:r>
          </a:p>
          <a:p>
            <a:pPr marL="0" indent="0">
              <a:buNone/>
            </a:pPr>
            <a:r>
              <a:rPr lang="tr-TR" sz="1800" dirty="0">
                <a:solidFill>
                  <a:schemeClr val="tx1"/>
                </a:solidFill>
              </a:rPr>
              <a:t>4) Aday Başvuru Kayıt Bilgilerinin bir fotokopisini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30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000" b="1" dirty="0" smtClean="0">
                <a:solidFill>
                  <a:schemeClr val="accent3"/>
                </a:solidFill>
              </a:rPr>
              <a:t>GÖRME ENGELİ OLAN ADAYLAR</a:t>
            </a:r>
            <a:endParaRPr lang="tr-TR" sz="2000" b="1" dirty="0">
              <a:solidFill>
                <a:schemeClr val="accent3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sp>
        <p:nvSpPr>
          <p:cNvPr id="4" name="İçerik Yer Tutucusu 1"/>
          <p:cNvSpPr txBox="1">
            <a:spLocks/>
          </p:cNvSpPr>
          <p:nvPr/>
        </p:nvSpPr>
        <p:spPr>
          <a:xfrm>
            <a:off x="872067" y="2204864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Şekil, grafik, tablo, resim gibi görsel verilerin yer aldığı sorular ile karmaşık ifade içeren sorular sorulmaz.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tr-T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Okuyucu ve işaretleyici yardımcı görevlileri verilerek, tekli salonlarda sınava alınmaları sağlanır.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tr-T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Sınav soru ve süre miktarlarına göre belirlenen ölçüde ek süre verilir.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tr-T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9 ya da 14 punto yazı karakterinde yazılmış soru kitapçığı ile işaretleyici yardımı verilir.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226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000" b="1" dirty="0" smtClean="0">
                <a:solidFill>
                  <a:schemeClr val="accent3"/>
                </a:solidFill>
              </a:rPr>
              <a:t>İŞİTME ENGELİ OLAN ADAYLAR</a:t>
            </a:r>
            <a:endParaRPr lang="tr-TR" sz="2000" b="1" dirty="0">
              <a:solidFill>
                <a:schemeClr val="accent3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sp>
        <p:nvSpPr>
          <p:cNvPr id="4" name="İçerik Yer Tutucusu 1"/>
          <p:cNvSpPr txBox="1">
            <a:spLocks/>
          </p:cNvSpPr>
          <p:nvPr/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tr-TR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Sağlık raporunda işitme cihazı\biyonik kulak belirtilmesi durumu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tr-TR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tr-TR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Kablolu-kablosuz iletişimi kesilmiş sınav merkezleri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tr-TR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tr-TR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Ek süre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424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000" b="1" dirty="0" smtClean="0">
                <a:solidFill>
                  <a:schemeClr val="accent3"/>
                </a:solidFill>
              </a:rPr>
              <a:t>BEDENSEL ENGELİ OLAN ADAYLAR</a:t>
            </a:r>
            <a:endParaRPr lang="tr-TR" sz="2000" b="1" dirty="0">
              <a:solidFill>
                <a:schemeClr val="accent3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5" y="2104333"/>
            <a:ext cx="7498730" cy="351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643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000" b="1" dirty="0" smtClean="0">
                <a:solidFill>
                  <a:schemeClr val="accent3"/>
                </a:solidFill>
              </a:rPr>
              <a:t>DİĞER ENGEL DURUMLARI</a:t>
            </a:r>
            <a:endParaRPr lang="tr-TR" sz="2000" b="1" dirty="0">
              <a:solidFill>
                <a:schemeClr val="accent3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İçerik Yer Tutucusu 1"/>
          <p:cNvSpPr txBox="1">
            <a:spLocks/>
          </p:cNvSpPr>
          <p:nvPr/>
        </p:nvSpPr>
        <p:spPr>
          <a:xfrm>
            <a:off x="872067" y="1844824"/>
            <a:ext cx="7408333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Süreğen Hastalık (Kronik)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Dil ve Konuşma Zorluğu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Zihinsel (MR)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Sınıflanamayan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Zihinsel MR (mental retardasyon) ile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Sınıflanamayan grupta yer alan yaygın gelişimsel bozukluk (otizm spektrum bozuklukları (OSB), asberger sendromu, RETT sendromu, dezintegratif bozukluk vb.), özgül/özel öğrenme güçlüğü (disleksi, dikkat eksikliği, hiperaktivite vb.)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	</a:t>
            </a:r>
            <a:r>
              <a:rPr kumimoji="0" lang="tr-TR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*Ek süre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	*Okuyucu\işaretleyici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	*Tekli salonlar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	*İlaçlarıyla birlikte sınava alınma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388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000" b="1" dirty="0" smtClean="0">
                <a:solidFill>
                  <a:schemeClr val="accent3"/>
                </a:solidFill>
              </a:rPr>
              <a:t>GEÇİCİ ENGELİ OLANLAR</a:t>
            </a:r>
            <a:endParaRPr lang="tr-TR" sz="2000" b="1" dirty="0">
              <a:solidFill>
                <a:schemeClr val="accent3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8" y="2104333"/>
            <a:ext cx="7651143" cy="351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2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687892" cy="137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6"/>
          <p:cNvSpPr/>
          <p:nvPr/>
        </p:nvSpPr>
        <p:spPr>
          <a:xfrm>
            <a:off x="899592" y="3606405"/>
            <a:ext cx="2278506" cy="98640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1.OTURUM</a:t>
            </a:r>
          </a:p>
          <a:p>
            <a:pPr algn="ctr"/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TYT</a:t>
            </a:r>
            <a:endParaRPr lang="tr-TR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Rounded Rectangle 6"/>
          <p:cNvSpPr/>
          <p:nvPr/>
        </p:nvSpPr>
        <p:spPr>
          <a:xfrm>
            <a:off x="3563888" y="3573016"/>
            <a:ext cx="2278506" cy="98640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.OTURUM</a:t>
            </a:r>
          </a:p>
          <a:p>
            <a:pPr algn="ctr"/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AYT</a:t>
            </a:r>
            <a:endParaRPr lang="tr-TR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56176" y="3573016"/>
            <a:ext cx="2278506" cy="98640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.OTURUM</a:t>
            </a:r>
          </a:p>
          <a:p>
            <a:pPr algn="ctr"/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YDT</a:t>
            </a:r>
            <a:endParaRPr lang="tr-TR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Down Arrow 5"/>
          <p:cNvSpPr/>
          <p:nvPr/>
        </p:nvSpPr>
        <p:spPr>
          <a:xfrm>
            <a:off x="1785129" y="1925527"/>
            <a:ext cx="882222" cy="1560017"/>
          </a:xfrm>
          <a:prstGeom prst="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3"/>
              </a:solidFill>
            </a:endParaRPr>
          </a:p>
        </p:txBody>
      </p:sp>
      <p:sp>
        <p:nvSpPr>
          <p:cNvPr id="9" name="Down Arrow 5"/>
          <p:cNvSpPr/>
          <p:nvPr/>
        </p:nvSpPr>
        <p:spPr>
          <a:xfrm>
            <a:off x="4262030" y="1910750"/>
            <a:ext cx="882222" cy="1560017"/>
          </a:xfrm>
          <a:prstGeom prst="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own Arrow 5"/>
          <p:cNvSpPr/>
          <p:nvPr/>
        </p:nvSpPr>
        <p:spPr>
          <a:xfrm>
            <a:off x="6588224" y="1892525"/>
            <a:ext cx="882222" cy="1560017"/>
          </a:xfrm>
          <a:prstGeom prst="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1125710" y="4869160"/>
            <a:ext cx="1826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SINAV TARİHİ:</a:t>
            </a:r>
          </a:p>
          <a:p>
            <a:r>
              <a:rPr lang="tr-TR" dirty="0" smtClean="0"/>
              <a:t>23 Haziran 2018</a:t>
            </a:r>
          </a:p>
          <a:p>
            <a:r>
              <a:rPr lang="tr-TR" dirty="0" smtClean="0"/>
              <a:t>Saat: </a:t>
            </a:r>
            <a:r>
              <a:rPr lang="tr-TR" dirty="0" smtClean="0">
                <a:solidFill>
                  <a:srgbClr val="FF0000"/>
                </a:solidFill>
              </a:rPr>
              <a:t>10.15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790006" y="4869160"/>
            <a:ext cx="1826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SINAV TARİHİ:</a:t>
            </a:r>
          </a:p>
          <a:p>
            <a:r>
              <a:rPr lang="tr-TR" dirty="0" smtClean="0"/>
              <a:t>24 Haziran 2018</a:t>
            </a:r>
          </a:p>
          <a:p>
            <a:r>
              <a:rPr lang="tr-TR" dirty="0" smtClean="0"/>
              <a:t>Saat: </a:t>
            </a:r>
            <a:r>
              <a:rPr lang="tr-TR" dirty="0" smtClean="0">
                <a:solidFill>
                  <a:srgbClr val="FF0000"/>
                </a:solidFill>
              </a:rPr>
              <a:t>10.15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6382294" y="4869160"/>
            <a:ext cx="1826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SINAV TARİHİ:</a:t>
            </a:r>
          </a:p>
          <a:p>
            <a:r>
              <a:rPr lang="tr-TR" dirty="0" smtClean="0"/>
              <a:t>24 Haziran 2018</a:t>
            </a:r>
          </a:p>
          <a:p>
            <a:r>
              <a:rPr lang="tr-TR" dirty="0" smtClean="0"/>
              <a:t>Saat: </a:t>
            </a:r>
            <a:r>
              <a:rPr lang="tr-TR" dirty="0" smtClean="0">
                <a:solidFill>
                  <a:srgbClr val="FF0000"/>
                </a:solidFill>
              </a:rPr>
              <a:t>15.45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3"/>
                </a:solidFill>
              </a:rPr>
              <a:t>KİMLER BAŞVURABİLİR?</a:t>
            </a:r>
            <a:endParaRPr lang="tr-TR" dirty="0">
              <a:solidFill>
                <a:schemeClr val="accent3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Symbol" pitchFamily="18" charset="2"/>
              <a:buNone/>
            </a:pPr>
            <a:r>
              <a:rPr lang="tr-TR" sz="1800" dirty="0">
                <a:solidFill>
                  <a:schemeClr val="tx1"/>
                </a:solidFill>
              </a:rPr>
              <a:t>ÖSYM tarafından yapılacak merkezî yerleştirme veya ilgili kurumlarca yapılacak özel yetenek sınavı sonucu yükseköğretim programlarına yerleştirme işlemine alınacak tüm adaylar, </a:t>
            </a:r>
            <a:r>
              <a:rPr lang="tr-TR" sz="1800" dirty="0" err="1">
                <a:solidFill>
                  <a:srgbClr val="FF0000"/>
                </a:solidFill>
              </a:rPr>
              <a:t>YKS’ye</a:t>
            </a:r>
            <a:r>
              <a:rPr lang="tr-TR" sz="1800" dirty="0">
                <a:solidFill>
                  <a:srgbClr val="FF0000"/>
                </a:solidFill>
              </a:rPr>
              <a:t> başvuru yapmak zorundadır. </a:t>
            </a:r>
          </a:p>
          <a:p>
            <a:pPr marL="0" indent="0">
              <a:buFont typeface="Symbol" pitchFamily="18" charset="2"/>
              <a:buNone/>
            </a:pPr>
            <a:endParaRPr lang="tr-TR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>
                <a:solidFill>
                  <a:schemeClr val="tx1"/>
                </a:solidFill>
              </a:rPr>
              <a:t>2017-2018 öğretim yılında ortaöğretim kurumlarının (lise veya dengi okullar, açık öğretim liseleri) son sınıfında okumakta olan öğrenciler,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>
                <a:solidFill>
                  <a:schemeClr val="tx1"/>
                </a:solidFill>
              </a:rPr>
              <a:t>Ortaöğretim kurumlarının son sınıflarında beklemeli durumda bulunanlar,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>
                <a:solidFill>
                  <a:schemeClr val="tx1"/>
                </a:solidFill>
              </a:rPr>
              <a:t>Ortaöğretim kurumlarını bitirmiş olanlar,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>
                <a:solidFill>
                  <a:schemeClr val="tx1"/>
                </a:solidFill>
              </a:rPr>
              <a:t>Ortaöğrenimlerini yurt dışında tamamlayıp durumları yukarıdakilerden birine uyanlar.</a:t>
            </a:r>
          </a:p>
          <a:p>
            <a:endParaRPr lang="tr-TR" sz="1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4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600200"/>
          </a:xfrm>
        </p:spPr>
        <p:txBody>
          <a:bodyPr/>
          <a:lstStyle/>
          <a:p>
            <a:r>
              <a:rPr lang="tr-TR" dirty="0" smtClean="0">
                <a:solidFill>
                  <a:schemeClr val="accent3"/>
                </a:solidFill>
              </a:rPr>
              <a:t>YKS’YE GİRME ZORUNLULUĞU VAR MIDIR?</a:t>
            </a:r>
            <a:endParaRPr lang="tr-TR" dirty="0">
              <a:solidFill>
                <a:schemeClr val="accent3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Merkezi yerleştirme yapılan programlar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Özel yetenek ile öğrenci alan programlar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TÜBİTAK ve Uluslararası Bilim Olimpiyatları yarışmalarında derece alanlar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Yabancı </a:t>
            </a:r>
            <a:r>
              <a:rPr lang="tr-TR" dirty="0"/>
              <a:t>u</a:t>
            </a:r>
            <a:r>
              <a:rPr lang="tr-TR" dirty="0" smtClean="0"/>
              <a:t>yruklu öğrenciler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5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79512"/>
          </a:xfrm>
        </p:spPr>
        <p:txBody>
          <a:bodyPr/>
          <a:lstStyle/>
          <a:p>
            <a:r>
              <a:rPr lang="tr-TR" dirty="0" err="1" smtClean="0"/>
              <a:t>TYT’de</a:t>
            </a:r>
            <a:r>
              <a:rPr lang="tr-TR" dirty="0" smtClean="0"/>
              <a:t> Bulunan Testler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776864" cy="47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203848" y="6011996"/>
            <a:ext cx="2998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Sınav Süresi: 135 dakikadır.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5241776" y="2802801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(15)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241776" y="3139868"/>
            <a:ext cx="569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(12)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5307837" y="3861048"/>
            <a:ext cx="569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(8)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307837" y="4869160"/>
            <a:ext cx="569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(14)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307837" y="4561383"/>
            <a:ext cx="569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(13)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313946" y="5301208"/>
            <a:ext cx="569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(13)</a:t>
            </a:r>
            <a:endParaRPr lang="tr-TR" sz="1400" dirty="0">
              <a:solidFill>
                <a:srgbClr val="FF0000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00200"/>
          </a:xfrm>
        </p:spPr>
        <p:txBody>
          <a:bodyPr/>
          <a:lstStyle/>
          <a:p>
            <a:r>
              <a:rPr lang="tr-TR" dirty="0" err="1" smtClean="0"/>
              <a:t>TYT’de</a:t>
            </a:r>
            <a:r>
              <a:rPr lang="tr-TR" dirty="0" smtClean="0"/>
              <a:t> bulunan Testlerin Ağırlıkları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66" y="2852936"/>
            <a:ext cx="7785267" cy="175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70"/>
            <a:ext cx="2524247" cy="10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364</TotalTime>
  <Words>1257</Words>
  <Application>Microsoft Office PowerPoint</Application>
  <PresentationFormat>Ekran Gösterisi (4:3)</PresentationFormat>
  <Paragraphs>266</Paragraphs>
  <Slides>45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5" baseType="lpstr">
      <vt:lpstr>Arial</vt:lpstr>
      <vt:lpstr>Calibri</vt:lpstr>
      <vt:lpstr>Candara</vt:lpstr>
      <vt:lpstr>Century Gothic</vt:lpstr>
      <vt:lpstr>Courier New</vt:lpstr>
      <vt:lpstr>Palatino Linotype</vt:lpstr>
      <vt:lpstr>Symbol</vt:lpstr>
      <vt:lpstr>Tahoma</vt:lpstr>
      <vt:lpstr>Wingdings</vt:lpstr>
      <vt:lpstr>Üst Düzey</vt:lpstr>
      <vt:lpstr>      ‘Üniversiteye Geçişte Yeni Sınav Sistemi ve Üniversite Tercih Süreci’ 2017-2018 </vt:lpstr>
      <vt:lpstr>Eğitimin İçeriği</vt:lpstr>
      <vt:lpstr>Temel Kavramlar</vt:lpstr>
      <vt:lpstr>PowerPoint Sunusu</vt:lpstr>
      <vt:lpstr>PowerPoint Sunusu</vt:lpstr>
      <vt:lpstr>KİMLER BAŞVURABİLİR?</vt:lpstr>
      <vt:lpstr>YKS’YE GİRME ZORUNLULUĞU VAR MIDIR?</vt:lpstr>
      <vt:lpstr>TYT’de Bulunan Testler</vt:lpstr>
      <vt:lpstr>TYT’de bulunan Testlerin Ağırlıkları</vt:lpstr>
      <vt:lpstr>TYT’de Bulunan Testlerin Kapsamı</vt:lpstr>
      <vt:lpstr>TYT’de Bulunan Testlerin Kapsamı</vt:lpstr>
      <vt:lpstr>Baraj Puanları</vt:lpstr>
      <vt:lpstr>!!!</vt:lpstr>
      <vt:lpstr>PowerPoint Sunusu</vt:lpstr>
      <vt:lpstr>!!!</vt:lpstr>
      <vt:lpstr>AYT’de Bulunan Testler</vt:lpstr>
      <vt:lpstr>PowerPoint Sunusu</vt:lpstr>
      <vt:lpstr>PowerPoint Sunusu</vt:lpstr>
      <vt:lpstr>AYT’de Testlerin Ağırlıkları (SAY)</vt:lpstr>
      <vt:lpstr>AYT’de Testlerin Ağırlıkları (EA)</vt:lpstr>
      <vt:lpstr>AYT’de Testlerin Ağırlıkları (SÖZ)</vt:lpstr>
      <vt:lpstr>YDT’de Bulunan Testler</vt:lpstr>
      <vt:lpstr>YDT’de Testlerin Ağırlıkları</vt:lpstr>
      <vt:lpstr>!!!</vt:lpstr>
      <vt:lpstr>PowerPoint Sunusu</vt:lpstr>
      <vt:lpstr>SIRALAMA SINIRLAMASI OLAN BÖLÜMLER</vt:lpstr>
      <vt:lpstr>ORTAÖĞRETİM BAŞARI PUANI (OBP)</vt:lpstr>
      <vt:lpstr>MESLEK LİSESİ ÖĞRENCİLERİNİN EK PUAN KATKISI</vt:lpstr>
      <vt:lpstr>Eğitim Bilgilerinin ve Diploma Notlarının Aday Tarafından Onaylanması </vt:lpstr>
      <vt:lpstr>EA PUAN TÜRÜNDE BULUNAN BAŞLICA BÖLÜMLER</vt:lpstr>
      <vt:lpstr>SAYISAL PUAN TÜRÜNDE BULUNAN BAŞLICA BÖLÜMLER</vt:lpstr>
      <vt:lpstr>SÖZEL PUAN TÜRÜNDE BULUNAN BAŞLICA BÖLÜMLER</vt:lpstr>
      <vt:lpstr>2017 Verilerine Göre</vt:lpstr>
      <vt:lpstr>Özel Yetenek Sınavı</vt:lpstr>
      <vt:lpstr>ÖZEL DURUMU BULUNAN ADAYLAR</vt:lpstr>
      <vt:lpstr>DİŞ HEKİMLİĞİ</vt:lpstr>
      <vt:lpstr>PowerPoint Sunusu</vt:lpstr>
      <vt:lpstr>PowerPoint Sunusu</vt:lpstr>
      <vt:lpstr>PowerPoint Sunusu</vt:lpstr>
      <vt:lpstr>PowerPoint Sunusu</vt:lpstr>
      <vt:lpstr>GÖRME ENGELİ OLAN ADAYLAR</vt:lpstr>
      <vt:lpstr>İŞİTME ENGELİ OLAN ADAYLAR</vt:lpstr>
      <vt:lpstr>BEDENSEL ENGELİ OLAN ADAYLAR</vt:lpstr>
      <vt:lpstr>DİĞER ENGEL DURUMLARI</vt:lpstr>
      <vt:lpstr>GEÇİCİ ENGELİ OLANLAR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İSTANBUL GELİŞİM ÜNİVERSİTESİ Üniversiteye Geçişte Yeni Sınav Sistemi ve Üniversite Tercih Süreci 2017-2018</dc:title>
  <dc:creator>Elif ALUÇ</dc:creator>
  <cp:lastModifiedBy>HP</cp:lastModifiedBy>
  <cp:revision>56</cp:revision>
  <dcterms:created xsi:type="dcterms:W3CDTF">2018-03-22T17:16:15Z</dcterms:created>
  <dcterms:modified xsi:type="dcterms:W3CDTF">2018-03-29T13:19:25Z</dcterms:modified>
</cp:coreProperties>
</file>